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9"/>
  </p:notesMasterIdLst>
  <p:sldIdLst>
    <p:sldId id="259" r:id="rId2"/>
    <p:sldId id="272" r:id="rId3"/>
    <p:sldId id="281" r:id="rId4"/>
    <p:sldId id="293" r:id="rId5"/>
    <p:sldId id="294" r:id="rId6"/>
    <p:sldId id="262" r:id="rId7"/>
    <p:sldId id="273" r:id="rId8"/>
    <p:sldId id="274" r:id="rId9"/>
    <p:sldId id="275" r:id="rId10"/>
    <p:sldId id="286" r:id="rId11"/>
    <p:sldId id="284" r:id="rId12"/>
    <p:sldId id="285" r:id="rId13"/>
    <p:sldId id="292" r:id="rId14"/>
    <p:sldId id="287" r:id="rId15"/>
    <p:sldId id="288" r:id="rId16"/>
    <p:sldId id="289" r:id="rId17"/>
    <p:sldId id="29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2FF"/>
    <a:srgbClr val="9AB9E8"/>
    <a:srgbClr val="5F83FF"/>
    <a:srgbClr val="A09E89"/>
    <a:srgbClr val="2286FF"/>
    <a:srgbClr val="EC858D"/>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3" autoAdjust="0"/>
    <p:restoredTop sz="81496" autoAdjust="0"/>
  </p:normalViewPr>
  <p:slideViewPr>
    <p:cSldViewPr snapToGrid="0" snapToObjects="1">
      <p:cViewPr>
        <p:scale>
          <a:sx n="100" d="100"/>
          <a:sy n="100" d="100"/>
        </p:scale>
        <p:origin x="450" y="5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2B15E-3189-1E41-80A7-67C9127E9B69}" type="datetimeFigureOut">
              <a:rPr lang="en-US" smtClean="0"/>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82979-54F7-3947-B1FE-D123A5815054}" type="slidenum">
              <a:rPr lang="en-US" smtClean="0"/>
              <a:pPr/>
              <a:t>‹#›</a:t>
            </a:fld>
            <a:endParaRPr lang="en-US"/>
          </a:p>
        </p:txBody>
      </p:sp>
    </p:spTree>
    <p:extLst>
      <p:ext uri="{BB962C8B-B14F-4D97-AF65-F5344CB8AC3E}">
        <p14:creationId xmlns:p14="http://schemas.microsoft.com/office/powerpoint/2010/main" val="2255763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7834B1-2322-9741-A14B-BB903E555C2E}" type="slidenum">
              <a:rPr lang="en-US" sz="1200"/>
              <a:pPr/>
              <a:t>4</a:t>
            </a:fld>
            <a:endParaRPr lang="en-US" sz="1200"/>
          </a:p>
        </p:txBody>
      </p:sp>
      <p:sp>
        <p:nvSpPr>
          <p:cNvPr id="27650" name="Rectangle 1026"/>
          <p:cNvSpPr>
            <a:spLocks noGrp="1" noRot="1" noChangeAspect="1" noChangeArrowheads="1" noTextEdit="1"/>
          </p:cNvSpPr>
          <p:nvPr>
            <p:ph type="sldImg"/>
          </p:nvPr>
        </p:nvSpPr>
        <p:spPr>
          <a:ln/>
        </p:spPr>
      </p:sp>
      <p:sp>
        <p:nvSpPr>
          <p:cNvPr id="276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C740467-DFA9-C640-9934-8BA8900B7ABD}" type="slidenum">
              <a:rPr lang="en-US" sz="1200"/>
              <a:pPr/>
              <a:t>5</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volcanic "hotspot" is an area in the mantle from which heat rises as a thermal plume from deep in the Earth. High heat and lower pressure at the base of the lithosphere (tectonic plate) facilitates melting of the rock. This melt, called magma, rises through cracks and erupts to form volcanoes. As the tectonic plate moves over the stationary hot spot, the volcanoes are rafted away and new ones form in their place. This results in chains of volcanoes, such as the Hawaiian Islands. </a:t>
            </a:r>
            <a:endParaRPr lang="en-US" u="sng"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11</a:t>
            </a:fld>
            <a:endParaRPr lang="en-US"/>
          </a:p>
        </p:txBody>
      </p:sp>
    </p:spTree>
    <p:extLst>
      <p:ext uri="{BB962C8B-B14F-4D97-AF65-F5344CB8AC3E}">
        <p14:creationId xmlns:p14="http://schemas.microsoft.com/office/powerpoint/2010/main" val="116921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core is made up of iron and nickel which are both magnetic, however at 5000°c it's not quite like a bar magnet that we're used to in the science lab. The outer core is molten and the convection currents are thought to act like a giant dynamo which produces electricity and induces the Earth's magnetic field. What is interesting is that the poles keep flipping every couple of million years, so north does indeed become south.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rocks contain minerals that are magnetic. One such mineral is called magnetite. If magnetite is heated over 500°c (called its Curie temperature) it loses its magnetism. So the magma pouring out at the ridge will </a:t>
            </a:r>
            <a:r>
              <a:rPr lang="en-US" sz="1200" b="1" kern="1200" dirty="0" smtClean="0">
                <a:solidFill>
                  <a:schemeClr val="tx1"/>
                </a:solidFill>
                <a:latin typeface="+mn-lt"/>
                <a:ea typeface="+mn-ea"/>
                <a:cs typeface="+mn-cs"/>
              </a:rPr>
              <a:t>not</a:t>
            </a:r>
            <a:r>
              <a:rPr lang="en-US" sz="1200" b="0" kern="1200" dirty="0" smtClean="0">
                <a:solidFill>
                  <a:schemeClr val="tx1"/>
                </a:solidFill>
                <a:latin typeface="+mn-lt"/>
                <a:ea typeface="+mn-ea"/>
                <a:cs typeface="+mn-cs"/>
              </a:rPr>
              <a:t> be magnetic until it cools to form new Basalt. The key point is that when magnetite is cooled it once again becomes magnetic (a phenomena called </a:t>
            </a:r>
            <a:r>
              <a:rPr lang="en-US" sz="1200" b="0" kern="1200" dirty="0" err="1" smtClean="0">
                <a:solidFill>
                  <a:schemeClr val="tx1"/>
                </a:solidFill>
                <a:latin typeface="+mn-lt"/>
                <a:ea typeface="+mn-ea"/>
                <a:cs typeface="+mn-cs"/>
              </a:rPr>
              <a:t>remanent</a:t>
            </a:r>
            <a:r>
              <a:rPr lang="en-US" sz="1200" b="0" kern="1200" dirty="0" smtClean="0">
                <a:solidFill>
                  <a:schemeClr val="tx1"/>
                </a:solidFill>
                <a:latin typeface="+mn-lt"/>
                <a:ea typeface="+mn-ea"/>
                <a:cs typeface="+mn-cs"/>
              </a:rPr>
              <a:t> magnetism).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Detailed study of the sea floor with </a:t>
            </a:r>
            <a:r>
              <a:rPr lang="en-US" sz="1200" kern="1200" dirty="0" err="1" smtClean="0">
                <a:solidFill>
                  <a:schemeClr val="tx1"/>
                </a:solidFill>
                <a:latin typeface="+mn-lt"/>
                <a:ea typeface="+mn-ea"/>
                <a:cs typeface="+mn-cs"/>
              </a:rPr>
              <a:t>magnometers</a:t>
            </a:r>
            <a:r>
              <a:rPr lang="en-US" sz="1200" kern="1200" dirty="0" smtClean="0">
                <a:solidFill>
                  <a:schemeClr val="tx1"/>
                </a:solidFill>
                <a:latin typeface="+mn-lt"/>
                <a:ea typeface="+mn-ea"/>
                <a:cs typeface="+mn-cs"/>
              </a:rPr>
              <a:t> (devices which measure magnetism) gave some amazing results. The zebra like pattern below is what a segment of ocean crust actually looks like (in magnetism terms that is). The pattern was centered along, and symmetrical to, the mid-ocean ridge. :-	</a:t>
            </a:r>
          </a:p>
          <a:p>
            <a:endParaRPr lang="en-US"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14</a:t>
            </a:fld>
            <a:endParaRPr lang="en-US"/>
          </a:p>
        </p:txBody>
      </p:sp>
    </p:spTree>
    <p:extLst>
      <p:ext uri="{BB962C8B-B14F-4D97-AF65-F5344CB8AC3E}">
        <p14:creationId xmlns:p14="http://schemas.microsoft.com/office/powerpoint/2010/main" val="383848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core is made up of iron and nickel which are both magnetic, however at 5000°c it's not quite like a bar magnet that we're used to in the science lab. The outer core is molten and the convection currents are thought to act like a giant dynamo which produces electricity and induces the Earth's magnetic field. What is interesting is that the poles keep flipping every couple of million years, so north does indeed become south.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rocks contain minerals that are magnetic. One such mineral is called magnetite. If magnetite is heated over 500°c (called its Curie temperature) it loses its magnetism. So the magma pouring out at the ridge will </a:t>
            </a:r>
            <a:r>
              <a:rPr lang="en-US" sz="1200" b="1" kern="1200" dirty="0" smtClean="0">
                <a:solidFill>
                  <a:schemeClr val="tx1"/>
                </a:solidFill>
                <a:latin typeface="+mn-lt"/>
                <a:ea typeface="+mn-ea"/>
                <a:cs typeface="+mn-cs"/>
              </a:rPr>
              <a:t>not</a:t>
            </a:r>
            <a:r>
              <a:rPr lang="en-US" sz="1200" b="0" kern="1200" dirty="0" smtClean="0">
                <a:solidFill>
                  <a:schemeClr val="tx1"/>
                </a:solidFill>
                <a:latin typeface="+mn-lt"/>
                <a:ea typeface="+mn-ea"/>
                <a:cs typeface="+mn-cs"/>
              </a:rPr>
              <a:t> be magnetic until it cools to form new Basalt. The key point is that when magnetite is cooled it once again becomes magnetic (a phenomena called </a:t>
            </a:r>
            <a:r>
              <a:rPr lang="en-US" sz="1200" b="0" kern="1200" dirty="0" err="1" smtClean="0">
                <a:solidFill>
                  <a:schemeClr val="tx1"/>
                </a:solidFill>
                <a:latin typeface="+mn-lt"/>
                <a:ea typeface="+mn-ea"/>
                <a:cs typeface="+mn-cs"/>
              </a:rPr>
              <a:t>remanent</a:t>
            </a:r>
            <a:r>
              <a:rPr lang="en-US" sz="1200" b="0" kern="1200" smtClean="0">
                <a:solidFill>
                  <a:schemeClr val="tx1"/>
                </a:solidFill>
                <a:latin typeface="+mn-lt"/>
                <a:ea typeface="+mn-ea"/>
                <a:cs typeface="+mn-cs"/>
              </a:rPr>
              <a:t> magnetism).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Detailed study of the sea floor with </a:t>
            </a:r>
            <a:r>
              <a:rPr lang="en-US" sz="1200" kern="1200" dirty="0" err="1" smtClean="0">
                <a:solidFill>
                  <a:schemeClr val="tx1"/>
                </a:solidFill>
                <a:latin typeface="+mn-lt"/>
                <a:ea typeface="+mn-ea"/>
                <a:cs typeface="+mn-cs"/>
              </a:rPr>
              <a:t>magnometers</a:t>
            </a:r>
            <a:r>
              <a:rPr lang="en-US" sz="1200" kern="1200" dirty="0" smtClean="0">
                <a:solidFill>
                  <a:schemeClr val="tx1"/>
                </a:solidFill>
                <a:latin typeface="+mn-lt"/>
                <a:ea typeface="+mn-ea"/>
                <a:cs typeface="+mn-cs"/>
              </a:rPr>
              <a:t> (devices which measure magnetism) gave some amazing results. The zebra like pattern below is what a segment of ocean crust actually looks like (in magnetism terms that is). The pattern was centered along, and symmetrical to, the mid-ocean ridge. :-	</a:t>
            </a:r>
          </a:p>
          <a:p>
            <a:endParaRPr lang="en-US"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15</a:t>
            </a:fld>
            <a:endParaRPr lang="en-US"/>
          </a:p>
        </p:txBody>
      </p:sp>
    </p:spTree>
    <p:extLst>
      <p:ext uri="{BB962C8B-B14F-4D97-AF65-F5344CB8AC3E}">
        <p14:creationId xmlns:p14="http://schemas.microsoft.com/office/powerpoint/2010/main" val="383848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282979-54F7-3947-B1FE-D123A581505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876C87B-48DE-2746-9279-7A720746284A}"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15A29-4667-874A-AA1A-3C0200E226A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76C87B-48DE-2746-9279-7A720746284A}" type="datetimeFigureOut">
              <a:rPr lang="en-US" smtClean="0"/>
              <a:pPr/>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6C87B-48DE-2746-9279-7A720746284A}" type="datetimeFigureOut">
              <a:rPr lang="en-US" smtClean="0"/>
              <a:pPr/>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6C87B-48DE-2746-9279-7A720746284A}" type="datetimeFigureOut">
              <a:rPr lang="en-US" smtClean="0"/>
              <a:pPr/>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6C87B-48DE-2746-9279-7A720746284A}"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15A29-4667-874A-AA1A-3C0200E226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876C87B-48DE-2746-9279-7A720746284A}" type="datetimeFigureOut">
              <a:rPr lang="en-US" smtClean="0"/>
              <a:pPr/>
              <a:t>4/12/2018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B115A29-4667-874A-AA1A-3C0200E226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mailto:http://en.wikipedia.org/wiki/Hotspot_(geology)#List_of_volcanic_regions_postulated_to_be_hotspo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bs.org/wnet/savageearth/animations/index.html" TargetMode="Externa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563675"/>
            <a:ext cx="6477000" cy="3949700"/>
          </a:xfrm>
          <a:prstGeom prst="rect">
            <a:avLst/>
          </a:prstGeom>
        </p:spPr>
      </p:pic>
      <p:sp>
        <p:nvSpPr>
          <p:cNvPr id="3" name="TextBox 2"/>
          <p:cNvSpPr txBox="1"/>
          <p:nvPr/>
        </p:nvSpPr>
        <p:spPr>
          <a:xfrm>
            <a:off x="3247363" y="5534212"/>
            <a:ext cx="5366084" cy="523220"/>
          </a:xfrm>
          <a:prstGeom prst="rect">
            <a:avLst/>
          </a:prstGeom>
          <a:noFill/>
        </p:spPr>
        <p:txBody>
          <a:bodyPr wrap="none" rtlCol="0">
            <a:spAutoFit/>
          </a:bodyPr>
          <a:lstStyle/>
          <a:p>
            <a:r>
              <a:rPr lang="en-US" sz="2800" b="1" i="1" cap="all" dirty="0" smtClean="0"/>
              <a:t>Plate boundary interactions</a:t>
            </a:r>
            <a:endParaRPr lang="en-US" sz="2800" b="1" i="1" cap="all" dirty="0"/>
          </a:p>
        </p:txBody>
      </p:sp>
      <p:sp>
        <p:nvSpPr>
          <p:cNvPr id="4" name="TextBox 3"/>
          <p:cNvSpPr txBox="1"/>
          <p:nvPr/>
        </p:nvSpPr>
        <p:spPr>
          <a:xfrm>
            <a:off x="691327" y="2383611"/>
            <a:ext cx="1582484" cy="461665"/>
          </a:xfrm>
          <a:prstGeom prst="rect">
            <a:avLst/>
          </a:prstGeom>
          <a:noFill/>
        </p:spPr>
        <p:txBody>
          <a:bodyPr wrap="none" rtlCol="0">
            <a:spAutoFit/>
          </a:bodyPr>
          <a:lstStyle/>
          <a:p>
            <a:r>
              <a:rPr lang="en-US" sz="2400" b="1" dirty="0" smtClean="0">
                <a:solidFill>
                  <a:srgbClr val="CA4B05"/>
                </a:solidFill>
              </a:rPr>
              <a:t>separating</a:t>
            </a:r>
            <a:endParaRPr lang="en-US" sz="2400" b="1" dirty="0">
              <a:solidFill>
                <a:srgbClr val="CA4B05"/>
              </a:solidFill>
            </a:endParaRPr>
          </a:p>
        </p:txBody>
      </p:sp>
      <p:sp>
        <p:nvSpPr>
          <p:cNvPr id="5" name="TextBox 4"/>
          <p:cNvSpPr txBox="1"/>
          <p:nvPr/>
        </p:nvSpPr>
        <p:spPr>
          <a:xfrm>
            <a:off x="6325641" y="2342441"/>
            <a:ext cx="2287806" cy="461665"/>
          </a:xfrm>
          <a:prstGeom prst="rect">
            <a:avLst/>
          </a:prstGeom>
          <a:noFill/>
        </p:spPr>
        <p:txBody>
          <a:bodyPr wrap="none" rtlCol="0">
            <a:spAutoFit/>
          </a:bodyPr>
          <a:lstStyle/>
          <a:p>
            <a:r>
              <a:rPr lang="en-US" sz="2400" b="1" dirty="0">
                <a:solidFill>
                  <a:schemeClr val="accent2">
                    <a:lumMod val="75000"/>
                  </a:schemeClr>
                </a:solidFill>
              </a:rPr>
              <a:t>c</a:t>
            </a:r>
            <a:r>
              <a:rPr lang="en-US" sz="2400" b="1" dirty="0" smtClean="0">
                <a:solidFill>
                  <a:schemeClr val="accent2">
                    <a:lumMod val="75000"/>
                  </a:schemeClr>
                </a:solidFill>
              </a:rPr>
              <a:t>oming together</a:t>
            </a:r>
            <a:endParaRPr lang="en-US" sz="2400" b="1" dirty="0">
              <a:solidFill>
                <a:schemeClr val="accent2">
                  <a:lumMod val="75000"/>
                </a:schemeClr>
              </a:solidFill>
            </a:endParaRPr>
          </a:p>
        </p:txBody>
      </p:sp>
      <p:sp>
        <p:nvSpPr>
          <p:cNvPr id="6" name="TextBox 5"/>
          <p:cNvSpPr txBox="1"/>
          <p:nvPr/>
        </p:nvSpPr>
        <p:spPr>
          <a:xfrm>
            <a:off x="5080446" y="4282542"/>
            <a:ext cx="3326552" cy="461665"/>
          </a:xfrm>
          <a:prstGeom prst="rect">
            <a:avLst/>
          </a:prstGeom>
          <a:noFill/>
        </p:spPr>
        <p:txBody>
          <a:bodyPr wrap="none" rtlCol="0">
            <a:spAutoFit/>
          </a:bodyPr>
          <a:lstStyle/>
          <a:p>
            <a:r>
              <a:rPr lang="en-US" sz="2400" b="1" dirty="0">
                <a:solidFill>
                  <a:srgbClr val="CA4B05"/>
                </a:solidFill>
              </a:rPr>
              <a:t>s</a:t>
            </a:r>
            <a:r>
              <a:rPr lang="en-US" sz="2400" b="1" dirty="0" smtClean="0">
                <a:solidFill>
                  <a:srgbClr val="CA4B05"/>
                </a:solidFill>
              </a:rPr>
              <a:t>liding past one another</a:t>
            </a:r>
            <a:endParaRPr lang="en-US" sz="2400" b="1" dirty="0">
              <a:solidFill>
                <a:srgbClr val="CA4B05"/>
              </a:solidFill>
            </a:endParaRPr>
          </a:p>
        </p:txBody>
      </p:sp>
    </p:spTree>
    <p:extLst>
      <p:ext uri="{BB962C8B-B14F-4D97-AF65-F5344CB8AC3E}">
        <p14:creationId xmlns:p14="http://schemas.microsoft.com/office/powerpoint/2010/main" val="19359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5766" y="5575218"/>
            <a:ext cx="4142467" cy="523220"/>
          </a:xfrm>
          <a:prstGeom prst="rect">
            <a:avLst/>
          </a:prstGeom>
          <a:noFill/>
        </p:spPr>
        <p:txBody>
          <a:bodyPr wrap="none" rtlCol="0">
            <a:spAutoFit/>
          </a:bodyPr>
          <a:lstStyle/>
          <a:p>
            <a:r>
              <a:rPr lang="en-US" sz="2800" b="1" i="1" dirty="0" smtClean="0"/>
              <a:t>Related topic: HOT SPOTS</a:t>
            </a:r>
            <a:endParaRPr lang="en-US" sz="2800" b="1" i="1" dirty="0"/>
          </a:p>
        </p:txBody>
      </p:sp>
      <p:pic>
        <p:nvPicPr>
          <p:cNvPr id="4" name="Picture 3"/>
          <p:cNvPicPr>
            <a:picLocks noChangeAspect="1"/>
          </p:cNvPicPr>
          <p:nvPr/>
        </p:nvPicPr>
        <p:blipFill>
          <a:blip r:embed="rId3"/>
          <a:stretch>
            <a:fillRect/>
          </a:stretch>
        </p:blipFill>
        <p:spPr>
          <a:xfrm>
            <a:off x="89316" y="707922"/>
            <a:ext cx="3713571" cy="3560434"/>
          </a:xfrm>
          <a:prstGeom prst="rect">
            <a:avLst/>
          </a:prstGeom>
        </p:spPr>
      </p:pic>
      <p:pic>
        <p:nvPicPr>
          <p:cNvPr id="5" name="Picture 4"/>
          <p:cNvPicPr>
            <a:picLocks noChangeAspect="1"/>
          </p:cNvPicPr>
          <p:nvPr/>
        </p:nvPicPr>
        <p:blipFill>
          <a:blip r:embed="rId4"/>
          <a:stretch>
            <a:fillRect/>
          </a:stretch>
        </p:blipFill>
        <p:spPr>
          <a:xfrm>
            <a:off x="4138056" y="766144"/>
            <a:ext cx="3622341" cy="3502212"/>
          </a:xfrm>
          <a:prstGeom prst="rect">
            <a:avLst/>
          </a:prstGeom>
        </p:spPr>
      </p:pic>
      <p:sp>
        <p:nvSpPr>
          <p:cNvPr id="6" name="TextBox 5"/>
          <p:cNvSpPr txBox="1"/>
          <p:nvPr/>
        </p:nvSpPr>
        <p:spPr>
          <a:xfrm>
            <a:off x="1695395" y="323524"/>
            <a:ext cx="6591409" cy="400110"/>
          </a:xfrm>
          <a:prstGeom prst="rect">
            <a:avLst/>
          </a:prstGeom>
          <a:noFill/>
        </p:spPr>
        <p:txBody>
          <a:bodyPr wrap="square" rtlCol="0">
            <a:spAutoFit/>
          </a:bodyPr>
          <a:lstStyle/>
          <a:p>
            <a:r>
              <a:rPr lang="en-US" sz="2000" dirty="0" smtClean="0"/>
              <a:t>Time 1                                                         Time 2         </a:t>
            </a:r>
            <a:endParaRPr lang="en-US" sz="2000" dirty="0"/>
          </a:p>
        </p:txBody>
      </p:sp>
      <p:sp>
        <p:nvSpPr>
          <p:cNvPr id="7" name="TextBox 6"/>
          <p:cNvSpPr txBox="1"/>
          <p:nvPr/>
        </p:nvSpPr>
        <p:spPr>
          <a:xfrm>
            <a:off x="3467718" y="3622025"/>
            <a:ext cx="914400" cy="646331"/>
          </a:xfrm>
          <a:prstGeom prst="rect">
            <a:avLst/>
          </a:prstGeom>
          <a:noFill/>
        </p:spPr>
        <p:txBody>
          <a:bodyPr wrap="square" rtlCol="0">
            <a:spAutoFit/>
          </a:bodyPr>
          <a:lstStyle/>
          <a:p>
            <a:r>
              <a:rPr lang="en-US" dirty="0"/>
              <a:t>m</a:t>
            </a:r>
            <a:r>
              <a:rPr lang="en-US" dirty="0" smtClean="0"/>
              <a:t>agma source</a:t>
            </a:r>
            <a:endParaRPr lang="en-US" dirty="0"/>
          </a:p>
        </p:txBody>
      </p:sp>
      <p:sp>
        <p:nvSpPr>
          <p:cNvPr id="8" name="TextBox 7"/>
          <p:cNvSpPr txBox="1"/>
          <p:nvPr/>
        </p:nvSpPr>
        <p:spPr>
          <a:xfrm>
            <a:off x="3467718" y="2413000"/>
            <a:ext cx="670338" cy="369332"/>
          </a:xfrm>
          <a:prstGeom prst="rect">
            <a:avLst/>
          </a:prstGeom>
          <a:noFill/>
        </p:spPr>
        <p:txBody>
          <a:bodyPr wrap="none" rtlCol="0">
            <a:spAutoFit/>
          </a:bodyPr>
          <a:lstStyle/>
          <a:p>
            <a:r>
              <a:rPr lang="en-US" dirty="0" smtClean="0"/>
              <a:t>plate</a:t>
            </a:r>
            <a:endParaRPr lang="en-US" dirty="0"/>
          </a:p>
        </p:txBody>
      </p:sp>
      <p:cxnSp>
        <p:nvCxnSpPr>
          <p:cNvPr id="10" name="Straight Arrow Connector 9"/>
          <p:cNvCxnSpPr/>
          <p:nvPr/>
        </p:nvCxnSpPr>
        <p:spPr>
          <a:xfrm flipV="1">
            <a:off x="6311900" y="2997200"/>
            <a:ext cx="0" cy="9398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448300" y="2997200"/>
            <a:ext cx="7747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448300" y="3136900"/>
            <a:ext cx="0" cy="8001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613400" y="3937000"/>
            <a:ext cx="6096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531100" y="2310368"/>
            <a:ext cx="1447800" cy="2031325"/>
          </a:xfrm>
          <a:prstGeom prst="rect">
            <a:avLst/>
          </a:prstGeom>
          <a:noFill/>
        </p:spPr>
        <p:txBody>
          <a:bodyPr wrap="square" rtlCol="0">
            <a:spAutoFit/>
          </a:bodyPr>
          <a:lstStyle/>
          <a:p>
            <a:r>
              <a:rPr lang="en-US" dirty="0" smtClean="0"/>
              <a:t>As plate moves, volcano disconnects from plume, new volcano forms</a:t>
            </a:r>
            <a:endParaRPr lang="en-US" dirty="0"/>
          </a:p>
        </p:txBody>
      </p:sp>
      <p:cxnSp>
        <p:nvCxnSpPr>
          <p:cNvPr id="13" name="Straight Arrow Connector 12"/>
          <p:cNvCxnSpPr/>
          <p:nvPr/>
        </p:nvCxnSpPr>
        <p:spPr>
          <a:xfrm flipV="1">
            <a:off x="1905000" y="2997200"/>
            <a:ext cx="0" cy="9398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041400" y="2997200"/>
            <a:ext cx="7747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041400" y="3136900"/>
            <a:ext cx="0" cy="8001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206500" y="3937000"/>
            <a:ext cx="6096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505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6046" y="289868"/>
            <a:ext cx="4600953" cy="3380432"/>
          </a:xfrm>
          <a:prstGeom prst="rect">
            <a:avLst/>
          </a:prstGeom>
        </p:spPr>
      </p:pic>
      <p:sp>
        <p:nvSpPr>
          <p:cNvPr id="4" name="TextBox 3"/>
          <p:cNvSpPr txBox="1"/>
          <p:nvPr/>
        </p:nvSpPr>
        <p:spPr>
          <a:xfrm>
            <a:off x="6083300" y="490836"/>
            <a:ext cx="2372765" cy="461665"/>
          </a:xfrm>
          <a:prstGeom prst="rect">
            <a:avLst/>
          </a:prstGeom>
          <a:noFill/>
        </p:spPr>
        <p:txBody>
          <a:bodyPr wrap="none" rtlCol="0">
            <a:spAutoFit/>
          </a:bodyPr>
          <a:lstStyle/>
          <a:p>
            <a:r>
              <a:rPr lang="en-US" sz="2400" dirty="0" smtClean="0">
                <a:solidFill>
                  <a:schemeClr val="bg1"/>
                </a:solidFill>
              </a:rPr>
              <a:t>Hawaiian islands</a:t>
            </a:r>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802630" y="736600"/>
            <a:ext cx="4010670" cy="1566668"/>
          </a:xfrm>
          <a:prstGeom prst="rect">
            <a:avLst/>
          </a:prstGeom>
        </p:spPr>
      </p:pic>
      <p:sp>
        <p:nvSpPr>
          <p:cNvPr id="3" name="TextBox 2"/>
          <p:cNvSpPr txBox="1"/>
          <p:nvPr/>
        </p:nvSpPr>
        <p:spPr>
          <a:xfrm>
            <a:off x="711201" y="6280666"/>
            <a:ext cx="2501899" cy="369332"/>
          </a:xfrm>
          <a:prstGeom prst="rect">
            <a:avLst/>
          </a:prstGeom>
          <a:noFill/>
        </p:spPr>
        <p:txBody>
          <a:bodyPr wrap="square" rtlCol="0">
            <a:spAutoFit/>
          </a:bodyPr>
          <a:lstStyle/>
          <a:p>
            <a:r>
              <a:rPr lang="en-US" dirty="0" smtClean="0"/>
              <a:t>Hot spot </a:t>
            </a:r>
            <a:r>
              <a:rPr lang="en-US" dirty="0" smtClean="0">
                <a:hlinkClick r:id="rId4"/>
              </a:rPr>
              <a:t>index</a:t>
            </a:r>
            <a:endParaRPr lang="en-US" dirty="0"/>
          </a:p>
        </p:txBody>
      </p:sp>
      <p:pic>
        <p:nvPicPr>
          <p:cNvPr id="9" name="Picture 8"/>
          <p:cNvPicPr>
            <a:picLocks noChangeAspect="1"/>
          </p:cNvPicPr>
          <p:nvPr/>
        </p:nvPicPr>
        <p:blipFill>
          <a:blip r:embed="rId5"/>
          <a:stretch>
            <a:fillRect/>
          </a:stretch>
        </p:blipFill>
        <p:spPr>
          <a:xfrm>
            <a:off x="356999" y="2776505"/>
            <a:ext cx="5510401" cy="3044897"/>
          </a:xfrm>
          <a:prstGeom prst="rect">
            <a:avLst/>
          </a:prstGeom>
        </p:spPr>
      </p:pic>
      <p:sp>
        <p:nvSpPr>
          <p:cNvPr id="10" name="TextBox 9"/>
          <p:cNvSpPr txBox="1"/>
          <p:nvPr/>
        </p:nvSpPr>
        <p:spPr>
          <a:xfrm>
            <a:off x="2806700" y="3300968"/>
            <a:ext cx="733344" cy="369332"/>
          </a:xfrm>
          <a:prstGeom prst="rect">
            <a:avLst/>
          </a:prstGeom>
          <a:noFill/>
        </p:spPr>
        <p:txBody>
          <a:bodyPr wrap="none" rtlCol="0">
            <a:spAutoFit/>
          </a:bodyPr>
          <a:lstStyle/>
          <a:p>
            <a:r>
              <a:rPr lang="en-US" dirty="0"/>
              <a:t>I</a:t>
            </a:r>
            <a:r>
              <a:rPr lang="en-US" dirty="0" smtClean="0"/>
              <a:t>daho</a:t>
            </a:r>
            <a:endParaRPr lang="en-US" dirty="0"/>
          </a:p>
        </p:txBody>
      </p:sp>
      <p:sp>
        <p:nvSpPr>
          <p:cNvPr id="11" name="TextBox 10"/>
          <p:cNvSpPr txBox="1"/>
          <p:nvPr/>
        </p:nvSpPr>
        <p:spPr>
          <a:xfrm>
            <a:off x="4797876" y="4089400"/>
            <a:ext cx="1069524" cy="646331"/>
          </a:xfrm>
          <a:prstGeom prst="rect">
            <a:avLst/>
          </a:prstGeom>
          <a:noFill/>
        </p:spPr>
        <p:txBody>
          <a:bodyPr wrap="none" rtlCol="0">
            <a:spAutoFit/>
          </a:bodyPr>
          <a:lstStyle/>
          <a:p>
            <a:r>
              <a:rPr lang="en-US" dirty="0" smtClean="0"/>
              <a:t>Wyoming</a:t>
            </a:r>
          </a:p>
          <a:p>
            <a:endParaRPr lang="en-US" dirty="0"/>
          </a:p>
        </p:txBody>
      </p:sp>
      <p:sp>
        <p:nvSpPr>
          <p:cNvPr id="12" name="TextBox 11"/>
          <p:cNvSpPr txBox="1"/>
          <p:nvPr/>
        </p:nvSpPr>
        <p:spPr>
          <a:xfrm>
            <a:off x="1320800" y="5092700"/>
            <a:ext cx="922473" cy="369332"/>
          </a:xfrm>
          <a:prstGeom prst="rect">
            <a:avLst/>
          </a:prstGeom>
          <a:noFill/>
        </p:spPr>
        <p:txBody>
          <a:bodyPr wrap="none" rtlCol="0">
            <a:spAutoFit/>
          </a:bodyPr>
          <a:lstStyle/>
          <a:p>
            <a:r>
              <a:rPr lang="en-US" dirty="0" smtClean="0"/>
              <a:t>Nevada</a:t>
            </a:r>
            <a:endParaRPr lang="en-US" dirty="0"/>
          </a:p>
        </p:txBody>
      </p:sp>
      <p:sp>
        <p:nvSpPr>
          <p:cNvPr id="13" name="TextBox 12"/>
          <p:cNvSpPr txBox="1"/>
          <p:nvPr/>
        </p:nvSpPr>
        <p:spPr>
          <a:xfrm>
            <a:off x="5867400" y="5844356"/>
            <a:ext cx="1975583" cy="523220"/>
          </a:xfrm>
          <a:prstGeom prst="rect">
            <a:avLst/>
          </a:prstGeom>
          <a:noFill/>
        </p:spPr>
        <p:txBody>
          <a:bodyPr wrap="none" rtlCol="0">
            <a:spAutoFit/>
          </a:bodyPr>
          <a:lstStyle/>
          <a:p>
            <a:r>
              <a:rPr lang="en-US" sz="2800" b="1" i="1" dirty="0" smtClean="0"/>
              <a:t>HOT SPOTS</a:t>
            </a:r>
            <a:endParaRPr lang="en-US" sz="2800" b="1" i="1" dirty="0"/>
          </a:p>
        </p:txBody>
      </p:sp>
    </p:spTree>
    <p:extLst>
      <p:ext uri="{BB962C8B-B14F-4D97-AF65-F5344CB8AC3E}">
        <p14:creationId xmlns:p14="http://schemas.microsoft.com/office/powerpoint/2010/main" val="325460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45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2152" y="5473700"/>
            <a:ext cx="6074587" cy="523220"/>
          </a:xfrm>
          <a:prstGeom prst="rect">
            <a:avLst/>
          </a:prstGeom>
          <a:noFill/>
        </p:spPr>
        <p:txBody>
          <a:bodyPr wrap="none" rtlCol="0">
            <a:spAutoFit/>
          </a:bodyPr>
          <a:lstStyle/>
          <a:p>
            <a:r>
              <a:rPr lang="en-US" sz="2800" b="1" i="1" dirty="0" smtClean="0"/>
              <a:t>Related topic: SEA FLOOR SPREADING</a:t>
            </a:r>
            <a:endParaRPr lang="en-US" sz="2800" b="1" i="1" dirty="0"/>
          </a:p>
        </p:txBody>
      </p:sp>
      <p:sp>
        <p:nvSpPr>
          <p:cNvPr id="4" name="TextBox 3"/>
          <p:cNvSpPr txBox="1"/>
          <p:nvPr/>
        </p:nvSpPr>
        <p:spPr>
          <a:xfrm>
            <a:off x="4267200" y="903428"/>
            <a:ext cx="4800600" cy="1846659"/>
          </a:xfrm>
          <a:prstGeom prst="rect">
            <a:avLst/>
          </a:prstGeom>
          <a:noFill/>
        </p:spPr>
        <p:txBody>
          <a:bodyPr wrap="square" rtlCol="0">
            <a:spAutoFit/>
          </a:bodyPr>
          <a:lstStyle/>
          <a:p>
            <a:r>
              <a:rPr lang="en-US" sz="2400" dirty="0" smtClean="0"/>
              <a:t>Outer </a:t>
            </a:r>
            <a:r>
              <a:rPr lang="en-US" sz="2400" dirty="0"/>
              <a:t>core is </a:t>
            </a:r>
            <a:r>
              <a:rPr lang="en-US" sz="2400" dirty="0" smtClean="0"/>
              <a:t>molten, </a:t>
            </a:r>
          </a:p>
          <a:p>
            <a:r>
              <a:rPr lang="en-US" sz="2400" dirty="0" smtClean="0"/>
              <a:t>contains metals, </a:t>
            </a:r>
          </a:p>
          <a:p>
            <a:r>
              <a:rPr lang="en-US" sz="2400" dirty="0" smtClean="0"/>
              <a:t>which circulate, </a:t>
            </a:r>
          </a:p>
          <a:p>
            <a:r>
              <a:rPr lang="en-US" sz="2400" dirty="0" smtClean="0"/>
              <a:t>creating </a:t>
            </a:r>
            <a:r>
              <a:rPr lang="en-US" sz="2400" dirty="0"/>
              <a:t>Earth’s magnetosphere</a:t>
            </a:r>
          </a:p>
          <a:p>
            <a:endParaRPr lang="en-US" dirty="0"/>
          </a:p>
        </p:txBody>
      </p:sp>
      <p:pic>
        <p:nvPicPr>
          <p:cNvPr id="5" name="Picture 4"/>
          <p:cNvPicPr>
            <a:picLocks noChangeAspect="1"/>
          </p:cNvPicPr>
          <p:nvPr/>
        </p:nvPicPr>
        <p:blipFill>
          <a:blip r:embed="rId3"/>
          <a:stretch>
            <a:fillRect/>
          </a:stretch>
        </p:blipFill>
        <p:spPr>
          <a:xfrm>
            <a:off x="609600" y="371059"/>
            <a:ext cx="3244053" cy="2376269"/>
          </a:xfrm>
          <a:prstGeom prst="rect">
            <a:avLst/>
          </a:prstGeom>
        </p:spPr>
      </p:pic>
      <p:sp>
        <p:nvSpPr>
          <p:cNvPr id="6" name="TextBox 5"/>
          <p:cNvSpPr txBox="1"/>
          <p:nvPr/>
        </p:nvSpPr>
        <p:spPr>
          <a:xfrm>
            <a:off x="635000" y="2912954"/>
            <a:ext cx="4368800" cy="2215991"/>
          </a:xfrm>
          <a:prstGeom prst="rect">
            <a:avLst/>
          </a:prstGeom>
          <a:noFill/>
        </p:spPr>
        <p:txBody>
          <a:bodyPr wrap="square" rtlCol="0">
            <a:spAutoFit/>
          </a:bodyPr>
          <a:lstStyle/>
          <a:p>
            <a:r>
              <a:rPr lang="en-US" sz="2400" dirty="0" smtClean="0"/>
              <a:t>Thus, like </a:t>
            </a:r>
            <a:r>
              <a:rPr lang="en-US" sz="2400" dirty="0"/>
              <a:t>a magnet</a:t>
            </a:r>
            <a:r>
              <a:rPr lang="en-US" sz="2400" dirty="0" smtClean="0"/>
              <a:t>, Earth</a:t>
            </a:r>
          </a:p>
          <a:p>
            <a:r>
              <a:rPr lang="en-US" sz="2400" dirty="0" smtClean="0"/>
              <a:t>has </a:t>
            </a:r>
            <a:r>
              <a:rPr lang="en-US" sz="2400" dirty="0"/>
              <a:t>two </a:t>
            </a:r>
            <a:r>
              <a:rPr lang="en-US" sz="2400" dirty="0" smtClean="0"/>
              <a:t>poles</a:t>
            </a:r>
          </a:p>
          <a:p>
            <a:endParaRPr lang="en-US" sz="2400" dirty="0" smtClean="0"/>
          </a:p>
          <a:p>
            <a:r>
              <a:rPr lang="en-US" sz="2400" dirty="0" smtClean="0"/>
              <a:t>N is </a:t>
            </a:r>
            <a:r>
              <a:rPr lang="en-US" sz="2400" i="1" dirty="0" smtClean="0"/>
              <a:t>normal</a:t>
            </a:r>
            <a:r>
              <a:rPr lang="en-US" sz="2400" dirty="0" smtClean="0"/>
              <a:t> (current) polarity</a:t>
            </a:r>
          </a:p>
          <a:p>
            <a:r>
              <a:rPr lang="en-US" sz="2400" dirty="0" smtClean="0"/>
              <a:t>S is  </a:t>
            </a:r>
            <a:r>
              <a:rPr lang="en-US" sz="2400" i="1" dirty="0"/>
              <a:t>reversed</a:t>
            </a:r>
            <a:r>
              <a:rPr lang="en-US" sz="2400" dirty="0"/>
              <a:t> </a:t>
            </a:r>
            <a:r>
              <a:rPr lang="en-US" sz="2400" dirty="0" smtClean="0"/>
              <a:t>polarity</a:t>
            </a:r>
            <a:endParaRPr lang="en-US" sz="2400" dirty="0"/>
          </a:p>
          <a:p>
            <a:endParaRPr lang="en-US" dirty="0"/>
          </a:p>
        </p:txBody>
      </p:sp>
      <p:sp>
        <p:nvSpPr>
          <p:cNvPr id="7" name="Oval 6"/>
          <p:cNvSpPr/>
          <p:nvPr/>
        </p:nvSpPr>
        <p:spPr>
          <a:xfrm>
            <a:off x="1638300" y="1562100"/>
            <a:ext cx="1981200" cy="7874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506554"/>
            <a:ext cx="275226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67200" y="345659"/>
            <a:ext cx="1350328" cy="461665"/>
          </a:xfrm>
          <a:prstGeom prst="rect">
            <a:avLst/>
          </a:prstGeom>
          <a:noFill/>
        </p:spPr>
        <p:txBody>
          <a:bodyPr wrap="none" rtlCol="0">
            <a:spAutoFit/>
          </a:bodyPr>
          <a:lstStyle/>
          <a:p>
            <a:r>
              <a:rPr lang="en-US" sz="2400" b="1" i="1" dirty="0" smtClean="0"/>
              <a:t>RECALL:</a:t>
            </a:r>
            <a:endParaRPr lang="en-US" sz="2400" b="1" i="1" dirty="0"/>
          </a:p>
        </p:txBody>
      </p:sp>
    </p:spTree>
    <p:extLst>
      <p:ext uri="{BB962C8B-B14F-4D97-AF65-F5344CB8AC3E}">
        <p14:creationId xmlns:p14="http://schemas.microsoft.com/office/powerpoint/2010/main" val="7179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1598" y="5742920"/>
            <a:ext cx="3907702" cy="523220"/>
          </a:xfrm>
          <a:prstGeom prst="rect">
            <a:avLst/>
          </a:prstGeom>
          <a:noFill/>
        </p:spPr>
        <p:txBody>
          <a:bodyPr wrap="none" rtlCol="0">
            <a:spAutoFit/>
          </a:bodyPr>
          <a:lstStyle/>
          <a:p>
            <a:r>
              <a:rPr lang="en-US" sz="2800" b="1" i="1" dirty="0" smtClean="0"/>
              <a:t>SEA FLOOR SPREADING</a:t>
            </a:r>
            <a:endParaRPr lang="en-US" sz="2800" b="1" i="1" dirty="0"/>
          </a:p>
        </p:txBody>
      </p:sp>
      <p:sp>
        <p:nvSpPr>
          <p:cNvPr id="3" name="TextBox 2"/>
          <p:cNvSpPr txBox="1"/>
          <p:nvPr/>
        </p:nvSpPr>
        <p:spPr>
          <a:xfrm>
            <a:off x="762001" y="457200"/>
            <a:ext cx="4152899" cy="1846659"/>
          </a:xfrm>
          <a:prstGeom prst="rect">
            <a:avLst/>
          </a:prstGeom>
          <a:noFill/>
        </p:spPr>
        <p:txBody>
          <a:bodyPr wrap="square" rtlCol="0">
            <a:spAutoFit/>
          </a:bodyPr>
          <a:lstStyle/>
          <a:p>
            <a:r>
              <a:rPr lang="en-US" sz="2000" b="1" dirty="0" smtClean="0"/>
              <a:t>Iron-rich minerals – i.e. magnetite - in rocks are magnetized by Earth’s magnetosphere</a:t>
            </a:r>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5168900" y="457200"/>
            <a:ext cx="2921000" cy="2163365"/>
          </a:xfrm>
          <a:prstGeom prst="rect">
            <a:avLst/>
          </a:prstGeom>
        </p:spPr>
      </p:pic>
      <p:sp>
        <p:nvSpPr>
          <p:cNvPr id="7" name="TextBox 6"/>
          <p:cNvSpPr txBox="1"/>
          <p:nvPr/>
        </p:nvSpPr>
        <p:spPr>
          <a:xfrm>
            <a:off x="5168900" y="2888635"/>
            <a:ext cx="3200400" cy="1938992"/>
          </a:xfrm>
          <a:prstGeom prst="rect">
            <a:avLst/>
          </a:prstGeom>
          <a:noFill/>
        </p:spPr>
        <p:txBody>
          <a:bodyPr wrap="square" rtlCol="0">
            <a:spAutoFit/>
          </a:bodyPr>
          <a:lstStyle/>
          <a:p>
            <a:r>
              <a:rPr lang="en-US" sz="2000" b="1" dirty="0" smtClean="0"/>
              <a:t>As </a:t>
            </a:r>
            <a:r>
              <a:rPr lang="en-US" sz="2000" b="1" dirty="0"/>
              <a:t>the magma cools</a:t>
            </a:r>
            <a:r>
              <a:rPr lang="en-US" sz="2000" b="1" dirty="0" smtClean="0"/>
              <a:t>, the magnetite aligns </a:t>
            </a:r>
            <a:r>
              <a:rPr lang="en-US" sz="2000" b="1" dirty="0"/>
              <a:t>with the Earths </a:t>
            </a:r>
            <a:r>
              <a:rPr lang="en-US" sz="2000" b="1" dirty="0" smtClean="0"/>
              <a:t>current field, forming </a:t>
            </a:r>
            <a:r>
              <a:rPr lang="en-US" sz="2000" b="1" dirty="0"/>
              <a:t>a permanent record of the polarity of the Earth at that point in </a:t>
            </a:r>
            <a:r>
              <a:rPr lang="en-US" sz="2000" b="1" dirty="0" smtClean="0"/>
              <a:t>time</a:t>
            </a:r>
            <a:endParaRPr lang="en-US" sz="2000" b="1" dirty="0"/>
          </a:p>
        </p:txBody>
      </p:sp>
      <p:sp>
        <p:nvSpPr>
          <p:cNvPr id="8" name="TextBox 7"/>
          <p:cNvSpPr txBox="1"/>
          <p:nvPr/>
        </p:nvSpPr>
        <p:spPr>
          <a:xfrm>
            <a:off x="762001" y="1784310"/>
            <a:ext cx="4406899" cy="707886"/>
          </a:xfrm>
          <a:prstGeom prst="rect">
            <a:avLst/>
          </a:prstGeom>
          <a:noFill/>
        </p:spPr>
        <p:txBody>
          <a:bodyPr wrap="square" rtlCol="0">
            <a:spAutoFit/>
          </a:bodyPr>
          <a:lstStyle/>
          <a:p>
            <a:r>
              <a:rPr lang="en-US" sz="2000" b="1" dirty="0" smtClean="0"/>
              <a:t>In magma temperatures </a:t>
            </a:r>
            <a:r>
              <a:rPr lang="en-US" sz="2000" b="1" dirty="0"/>
              <a:t>&gt; 500C, </a:t>
            </a:r>
            <a:r>
              <a:rPr lang="en-US" sz="2000" b="1" dirty="0" smtClean="0"/>
              <a:t>magnetite loses its magnetism. </a:t>
            </a:r>
            <a:endParaRPr lang="en-US" b="1" dirty="0"/>
          </a:p>
        </p:txBody>
      </p:sp>
      <p:pic>
        <p:nvPicPr>
          <p:cNvPr id="12" name="Picture 11"/>
          <p:cNvPicPr>
            <a:picLocks noChangeAspect="1"/>
          </p:cNvPicPr>
          <p:nvPr/>
        </p:nvPicPr>
        <p:blipFill>
          <a:blip r:embed="rId4"/>
          <a:stretch>
            <a:fillRect/>
          </a:stretch>
        </p:blipFill>
        <p:spPr>
          <a:xfrm>
            <a:off x="762001" y="2775109"/>
            <a:ext cx="1882402" cy="2006858"/>
          </a:xfrm>
          <a:prstGeom prst="rect">
            <a:avLst/>
          </a:prstGeom>
        </p:spPr>
      </p:pic>
      <p:pic>
        <p:nvPicPr>
          <p:cNvPr id="13" name="Picture 12"/>
          <p:cNvPicPr>
            <a:picLocks noChangeAspect="1"/>
          </p:cNvPicPr>
          <p:nvPr/>
        </p:nvPicPr>
        <p:blipFill>
          <a:blip r:embed="rId5"/>
          <a:stretch>
            <a:fillRect/>
          </a:stretch>
        </p:blipFill>
        <p:spPr>
          <a:xfrm>
            <a:off x="3327400" y="3067467"/>
            <a:ext cx="1485900" cy="1714500"/>
          </a:xfrm>
          <a:prstGeom prst="rect">
            <a:avLst/>
          </a:prstGeom>
        </p:spPr>
      </p:pic>
    </p:spTree>
    <p:extLst>
      <p:ext uri="{BB962C8B-B14F-4D97-AF65-F5344CB8AC3E}">
        <p14:creationId xmlns:p14="http://schemas.microsoft.com/office/powerpoint/2010/main" val="1135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8952" y="5539720"/>
            <a:ext cx="3907702" cy="523220"/>
          </a:xfrm>
          <a:prstGeom prst="rect">
            <a:avLst/>
          </a:prstGeom>
          <a:noFill/>
        </p:spPr>
        <p:txBody>
          <a:bodyPr wrap="none" rtlCol="0">
            <a:spAutoFit/>
          </a:bodyPr>
          <a:lstStyle/>
          <a:p>
            <a:r>
              <a:rPr lang="en-US" sz="2800" b="1" i="1" dirty="0" smtClean="0"/>
              <a:t>SEA FLOOR SPREADING</a:t>
            </a:r>
            <a:endParaRPr lang="en-US" sz="2800" b="1" i="1" dirty="0"/>
          </a:p>
        </p:txBody>
      </p:sp>
      <p:sp>
        <p:nvSpPr>
          <p:cNvPr id="9" name="TextBox 8"/>
          <p:cNvSpPr txBox="1"/>
          <p:nvPr/>
        </p:nvSpPr>
        <p:spPr>
          <a:xfrm>
            <a:off x="577104" y="358169"/>
            <a:ext cx="1308100" cy="646331"/>
          </a:xfrm>
          <a:prstGeom prst="rect">
            <a:avLst/>
          </a:prstGeom>
          <a:noFill/>
        </p:spPr>
        <p:txBody>
          <a:bodyPr wrap="square" rtlCol="0">
            <a:spAutoFit/>
          </a:bodyPr>
          <a:lstStyle/>
          <a:p>
            <a:r>
              <a:rPr lang="en-US" dirty="0" smtClean="0"/>
              <a:t>Oldest deposits</a:t>
            </a:r>
            <a:endParaRPr lang="en-US" dirty="0"/>
          </a:p>
        </p:txBody>
      </p:sp>
      <p:sp>
        <p:nvSpPr>
          <p:cNvPr id="10" name="TextBox 9"/>
          <p:cNvSpPr txBox="1"/>
          <p:nvPr/>
        </p:nvSpPr>
        <p:spPr>
          <a:xfrm>
            <a:off x="6197600" y="358169"/>
            <a:ext cx="1155700" cy="646331"/>
          </a:xfrm>
          <a:prstGeom prst="rect">
            <a:avLst/>
          </a:prstGeom>
          <a:noFill/>
        </p:spPr>
        <p:txBody>
          <a:bodyPr wrap="square" rtlCol="0">
            <a:spAutoFit/>
          </a:bodyPr>
          <a:lstStyle/>
          <a:p>
            <a:pPr algn="r"/>
            <a:r>
              <a:rPr lang="en-US" dirty="0" smtClean="0"/>
              <a:t>Oldest deposits</a:t>
            </a:r>
            <a:endParaRPr lang="en-US" dirty="0"/>
          </a:p>
        </p:txBody>
      </p:sp>
      <p:pic>
        <p:nvPicPr>
          <p:cNvPr id="11" name="Picture 10"/>
          <p:cNvPicPr>
            <a:picLocks noChangeAspect="1"/>
          </p:cNvPicPr>
          <p:nvPr/>
        </p:nvPicPr>
        <p:blipFill>
          <a:blip r:embed="rId2"/>
          <a:stretch>
            <a:fillRect/>
          </a:stretch>
        </p:blipFill>
        <p:spPr>
          <a:xfrm>
            <a:off x="577104" y="1089799"/>
            <a:ext cx="8378626" cy="3365500"/>
          </a:xfrm>
          <a:prstGeom prst="rect">
            <a:avLst/>
          </a:prstGeom>
        </p:spPr>
      </p:pic>
      <p:sp>
        <p:nvSpPr>
          <p:cNvPr id="12" name="TextBox 11"/>
          <p:cNvSpPr txBox="1"/>
          <p:nvPr/>
        </p:nvSpPr>
        <p:spPr>
          <a:xfrm>
            <a:off x="3479800" y="443468"/>
            <a:ext cx="738979" cy="369332"/>
          </a:xfrm>
          <a:prstGeom prst="rect">
            <a:avLst/>
          </a:prstGeom>
          <a:noFill/>
        </p:spPr>
        <p:txBody>
          <a:bodyPr wrap="none" rtlCol="0">
            <a:spAutoFit/>
          </a:bodyPr>
          <a:lstStyle/>
          <a:p>
            <a:r>
              <a:rPr lang="en-US" dirty="0" smtClean="0"/>
              <a:t>Today</a:t>
            </a:r>
            <a:endParaRPr lang="en-US" dirty="0"/>
          </a:p>
        </p:txBody>
      </p:sp>
      <p:pic>
        <p:nvPicPr>
          <p:cNvPr id="13" name="Picture 12"/>
          <p:cNvPicPr>
            <a:picLocks noChangeAspect="1"/>
          </p:cNvPicPr>
          <p:nvPr/>
        </p:nvPicPr>
        <p:blipFill>
          <a:blip r:embed="rId3"/>
          <a:stretch>
            <a:fillRect/>
          </a:stretch>
        </p:blipFill>
        <p:spPr>
          <a:xfrm>
            <a:off x="577104" y="4614311"/>
            <a:ext cx="3886200" cy="2054017"/>
          </a:xfrm>
          <a:prstGeom prst="rect">
            <a:avLst/>
          </a:prstGeom>
        </p:spPr>
      </p:pic>
      <p:sp>
        <p:nvSpPr>
          <p:cNvPr id="14" name="TextBox 13"/>
          <p:cNvSpPr txBox="1"/>
          <p:nvPr/>
        </p:nvSpPr>
        <p:spPr>
          <a:xfrm>
            <a:off x="4463304" y="4991100"/>
            <a:ext cx="3067141" cy="369332"/>
          </a:xfrm>
          <a:prstGeom prst="rect">
            <a:avLst/>
          </a:prstGeom>
          <a:noFill/>
        </p:spPr>
        <p:txBody>
          <a:bodyPr wrap="none" rtlCol="0">
            <a:spAutoFit/>
          </a:bodyPr>
          <a:lstStyle/>
          <a:p>
            <a:r>
              <a:rPr lang="en-US" dirty="0" smtClean="0"/>
              <a:t>graph of intensity and polarity</a:t>
            </a:r>
            <a:endParaRPr lang="en-US" dirty="0"/>
          </a:p>
        </p:txBody>
      </p:sp>
      <p:sp>
        <p:nvSpPr>
          <p:cNvPr id="15" name="TextBox 14"/>
          <p:cNvSpPr txBox="1"/>
          <p:nvPr/>
        </p:nvSpPr>
        <p:spPr>
          <a:xfrm>
            <a:off x="5105400" y="6076434"/>
            <a:ext cx="2856233" cy="369332"/>
          </a:xfrm>
          <a:prstGeom prst="rect">
            <a:avLst/>
          </a:prstGeom>
          <a:noFill/>
        </p:spPr>
        <p:txBody>
          <a:bodyPr wrap="none" rtlCol="0">
            <a:spAutoFit/>
          </a:bodyPr>
          <a:lstStyle/>
          <a:p>
            <a:r>
              <a:rPr lang="en-US" dirty="0"/>
              <a:t>s</a:t>
            </a:r>
            <a:r>
              <a:rPr lang="en-US" dirty="0" smtClean="0"/>
              <a:t>ymmetric about a rift zone</a:t>
            </a:r>
            <a:endParaRPr lang="en-US" dirty="0"/>
          </a:p>
        </p:txBody>
      </p:sp>
    </p:spTree>
    <p:extLst>
      <p:ext uri="{BB962C8B-B14F-4D97-AF65-F5344CB8AC3E}">
        <p14:creationId xmlns:p14="http://schemas.microsoft.com/office/powerpoint/2010/main" val="1064524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7906" y="5813056"/>
            <a:ext cx="2069104" cy="548640"/>
          </a:xfrm>
        </p:spPr>
        <p:txBody>
          <a:bodyPr/>
          <a:lstStyle/>
          <a:p>
            <a:r>
              <a:rPr lang="en-US" i="1" dirty="0" smtClean="0"/>
              <a:t>SO WHAT? </a:t>
            </a:r>
            <a:endParaRPr lang="en-US" i="1" dirty="0"/>
          </a:p>
        </p:txBody>
      </p:sp>
      <p:sp>
        <p:nvSpPr>
          <p:cNvPr id="6" name="Content Placeholder 5"/>
          <p:cNvSpPr>
            <a:spLocks noGrp="1"/>
          </p:cNvSpPr>
          <p:nvPr>
            <p:ph idx="1"/>
          </p:nvPr>
        </p:nvSpPr>
        <p:spPr>
          <a:xfrm>
            <a:off x="755851" y="1574800"/>
            <a:ext cx="2927150" cy="369332"/>
          </a:xfrm>
        </p:spPr>
        <p:txBody>
          <a:bodyPr>
            <a:normAutofit fontScale="92500" lnSpcReduction="10000"/>
          </a:bodyPr>
          <a:lstStyle/>
          <a:p>
            <a:r>
              <a:rPr lang="en-US" sz="2162" dirty="0" smtClean="0"/>
              <a:t>• sea </a:t>
            </a:r>
            <a:r>
              <a:rPr lang="en-US" sz="2162" dirty="0"/>
              <a:t>floor </a:t>
            </a:r>
            <a:r>
              <a:rPr lang="en-US" sz="2162" dirty="0" smtClean="0"/>
              <a:t>spreading</a:t>
            </a:r>
          </a:p>
          <a:p>
            <a:endParaRPr lang="en-US" sz="2600" dirty="0" smtClean="0"/>
          </a:p>
          <a:p>
            <a:endParaRPr lang="en-US" dirty="0"/>
          </a:p>
        </p:txBody>
      </p:sp>
      <p:sp>
        <p:nvSpPr>
          <p:cNvPr id="5" name="TextBox 4"/>
          <p:cNvSpPr txBox="1"/>
          <p:nvPr/>
        </p:nvSpPr>
        <p:spPr>
          <a:xfrm>
            <a:off x="698500" y="609600"/>
            <a:ext cx="7977432" cy="769441"/>
          </a:xfrm>
          <a:prstGeom prst="rect">
            <a:avLst/>
          </a:prstGeom>
          <a:noFill/>
        </p:spPr>
        <p:txBody>
          <a:bodyPr wrap="none" rtlCol="0">
            <a:spAutoFit/>
          </a:bodyPr>
          <a:lstStyle/>
          <a:p>
            <a:r>
              <a:rPr lang="en-US" sz="2400" b="1" dirty="0" smtClean="0"/>
              <a:t>The sea floor is a record of earths history for the last 180my</a:t>
            </a:r>
          </a:p>
          <a:p>
            <a:r>
              <a:rPr lang="en-US" sz="2000" i="1" dirty="0" smtClean="0"/>
              <a:t>Provides evidence for…</a:t>
            </a:r>
            <a:endParaRPr lang="en-US" sz="2000" i="1" dirty="0"/>
          </a:p>
        </p:txBody>
      </p:sp>
      <p:pic>
        <p:nvPicPr>
          <p:cNvPr id="9" name="Picture 8"/>
          <p:cNvPicPr>
            <a:picLocks noChangeAspect="1"/>
          </p:cNvPicPr>
          <p:nvPr/>
        </p:nvPicPr>
        <p:blipFill>
          <a:blip r:embed="rId3"/>
          <a:stretch>
            <a:fillRect/>
          </a:stretch>
        </p:blipFill>
        <p:spPr>
          <a:xfrm>
            <a:off x="3492163" y="3751211"/>
            <a:ext cx="1585743" cy="1787525"/>
          </a:xfrm>
          <a:prstGeom prst="rect">
            <a:avLst/>
          </a:prstGeom>
        </p:spPr>
      </p:pic>
      <p:pic>
        <p:nvPicPr>
          <p:cNvPr id="10" name="Picture 9"/>
          <p:cNvPicPr>
            <a:picLocks noChangeAspect="1"/>
          </p:cNvPicPr>
          <p:nvPr/>
        </p:nvPicPr>
        <p:blipFill>
          <a:blip r:embed="rId4"/>
          <a:stretch>
            <a:fillRect/>
          </a:stretch>
        </p:blipFill>
        <p:spPr>
          <a:xfrm>
            <a:off x="6271209" y="3784600"/>
            <a:ext cx="1964296" cy="1464766"/>
          </a:xfrm>
          <a:prstGeom prst="rect">
            <a:avLst/>
          </a:prstGeom>
        </p:spPr>
      </p:pic>
      <p:sp>
        <p:nvSpPr>
          <p:cNvPr id="11" name="TextBox 10"/>
          <p:cNvSpPr txBox="1"/>
          <p:nvPr/>
        </p:nvSpPr>
        <p:spPr>
          <a:xfrm>
            <a:off x="6942207" y="3599934"/>
            <a:ext cx="622300" cy="369332"/>
          </a:xfrm>
          <a:prstGeom prst="rect">
            <a:avLst/>
          </a:prstGeom>
          <a:noFill/>
        </p:spPr>
        <p:txBody>
          <a:bodyPr wrap="square" rtlCol="0">
            <a:spAutoFit/>
          </a:bodyPr>
          <a:lstStyle/>
          <a:p>
            <a:r>
              <a:rPr lang="en-US" b="1" dirty="0" smtClean="0"/>
              <a:t>N! </a:t>
            </a:r>
            <a:endParaRPr lang="en-US" b="1" dirty="0"/>
          </a:p>
        </p:txBody>
      </p:sp>
      <p:sp>
        <p:nvSpPr>
          <p:cNvPr id="12" name="TextBox 11"/>
          <p:cNvSpPr txBox="1"/>
          <p:nvPr/>
        </p:nvSpPr>
        <p:spPr>
          <a:xfrm>
            <a:off x="4333957" y="5124261"/>
            <a:ext cx="453031" cy="369332"/>
          </a:xfrm>
          <a:prstGeom prst="rect">
            <a:avLst/>
          </a:prstGeom>
          <a:noFill/>
        </p:spPr>
        <p:txBody>
          <a:bodyPr wrap="none" rtlCol="0">
            <a:spAutoFit/>
          </a:bodyPr>
          <a:lstStyle/>
          <a:p>
            <a:r>
              <a:rPr lang="en-US" b="1" dirty="0" smtClean="0"/>
              <a:t>N?</a:t>
            </a:r>
            <a:endParaRPr lang="en-US" b="1" dirty="0"/>
          </a:p>
        </p:txBody>
      </p:sp>
      <p:sp>
        <p:nvSpPr>
          <p:cNvPr id="14" name="TextBox 13"/>
          <p:cNvSpPr txBox="1"/>
          <p:nvPr/>
        </p:nvSpPr>
        <p:spPr>
          <a:xfrm>
            <a:off x="4786988" y="3706068"/>
            <a:ext cx="453031" cy="369332"/>
          </a:xfrm>
          <a:prstGeom prst="rect">
            <a:avLst/>
          </a:prstGeom>
          <a:noFill/>
        </p:spPr>
        <p:txBody>
          <a:bodyPr wrap="square" rtlCol="0">
            <a:spAutoFit/>
          </a:bodyPr>
          <a:lstStyle/>
          <a:p>
            <a:r>
              <a:rPr lang="en-US" b="1" dirty="0" smtClean="0"/>
              <a:t>N?</a:t>
            </a:r>
            <a:endParaRPr lang="en-US" b="1" dirty="0"/>
          </a:p>
        </p:txBody>
      </p:sp>
      <p:sp>
        <p:nvSpPr>
          <p:cNvPr id="16" name="TextBox 15"/>
          <p:cNvSpPr txBox="1"/>
          <p:nvPr/>
        </p:nvSpPr>
        <p:spPr>
          <a:xfrm>
            <a:off x="755851" y="3706068"/>
            <a:ext cx="2582758" cy="677108"/>
          </a:xfrm>
          <a:prstGeom prst="rect">
            <a:avLst/>
          </a:prstGeom>
          <a:noFill/>
        </p:spPr>
        <p:txBody>
          <a:bodyPr wrap="none" rtlCol="0">
            <a:spAutoFit/>
          </a:bodyPr>
          <a:lstStyle/>
          <a:p>
            <a:r>
              <a:rPr lang="en-US" sz="2000" b="1" dirty="0" smtClean="0"/>
              <a:t>• moving landmasses</a:t>
            </a:r>
          </a:p>
          <a:p>
            <a:endParaRPr lang="en-US" dirty="0"/>
          </a:p>
        </p:txBody>
      </p:sp>
      <p:sp>
        <p:nvSpPr>
          <p:cNvPr id="17" name="TextBox 16"/>
          <p:cNvSpPr txBox="1"/>
          <p:nvPr/>
        </p:nvSpPr>
        <p:spPr>
          <a:xfrm>
            <a:off x="755851" y="3107492"/>
            <a:ext cx="2340830" cy="677108"/>
          </a:xfrm>
          <a:prstGeom prst="rect">
            <a:avLst/>
          </a:prstGeom>
          <a:noFill/>
        </p:spPr>
        <p:txBody>
          <a:bodyPr wrap="none" rtlCol="0">
            <a:spAutoFit/>
          </a:bodyPr>
          <a:lstStyle/>
          <a:p>
            <a:r>
              <a:rPr lang="en-US" sz="2000" b="1" dirty="0" smtClean="0"/>
              <a:t>• magnetic reversal</a:t>
            </a:r>
          </a:p>
          <a:p>
            <a:endParaRPr lang="en-US" dirty="0"/>
          </a:p>
        </p:txBody>
      </p:sp>
      <p:sp>
        <p:nvSpPr>
          <p:cNvPr id="18" name="TextBox 17"/>
          <p:cNvSpPr txBox="1"/>
          <p:nvPr/>
        </p:nvSpPr>
        <p:spPr>
          <a:xfrm>
            <a:off x="755851" y="2137638"/>
            <a:ext cx="2549344" cy="984885"/>
          </a:xfrm>
          <a:prstGeom prst="rect">
            <a:avLst/>
          </a:prstGeom>
          <a:noFill/>
        </p:spPr>
        <p:txBody>
          <a:bodyPr wrap="square" rtlCol="0">
            <a:spAutoFit/>
          </a:bodyPr>
          <a:lstStyle/>
          <a:p>
            <a:r>
              <a:rPr lang="en-US" sz="2000" b="1" dirty="0" smtClean="0"/>
              <a:t>• relative ages of sea floor deposits</a:t>
            </a:r>
          </a:p>
          <a:p>
            <a:endParaRPr lang="en-US" dirty="0"/>
          </a:p>
        </p:txBody>
      </p:sp>
      <p:pic>
        <p:nvPicPr>
          <p:cNvPr id="21" name="Picture 20"/>
          <p:cNvPicPr>
            <a:picLocks noChangeAspect="1"/>
          </p:cNvPicPr>
          <p:nvPr/>
        </p:nvPicPr>
        <p:blipFill>
          <a:blip r:embed="rId5"/>
          <a:stretch>
            <a:fillRect/>
          </a:stretch>
        </p:blipFill>
        <p:spPr>
          <a:xfrm>
            <a:off x="3683001" y="1563707"/>
            <a:ext cx="3570356" cy="1957695"/>
          </a:xfrm>
          <a:prstGeom prst="rect">
            <a:avLst/>
          </a:prstGeom>
        </p:spPr>
      </p:pic>
      <p:sp>
        <p:nvSpPr>
          <p:cNvPr id="22" name="Right Arrow 21"/>
          <p:cNvSpPr/>
          <p:nvPr/>
        </p:nvSpPr>
        <p:spPr>
          <a:xfrm rot="1427856">
            <a:off x="5717905" y="2153404"/>
            <a:ext cx="978408" cy="484632"/>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12144056">
            <a:off x="4340463" y="1742944"/>
            <a:ext cx="978408" cy="484632"/>
          </a:xfrm>
          <a:prstGeom prst="rightArrow">
            <a:avLst/>
          </a:prstGeom>
          <a:solidFill>
            <a:srgbClr val="CA4B0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24" name="TextBox 23"/>
          <p:cNvSpPr txBox="1"/>
          <p:nvPr/>
        </p:nvSpPr>
        <p:spPr>
          <a:xfrm>
            <a:off x="4509670" y="1194375"/>
            <a:ext cx="3523077" cy="369332"/>
          </a:xfrm>
          <a:prstGeom prst="rect">
            <a:avLst/>
          </a:prstGeom>
          <a:noFill/>
        </p:spPr>
        <p:txBody>
          <a:bodyPr wrap="square" rtlCol="0">
            <a:spAutoFit/>
          </a:bodyPr>
          <a:lstStyle/>
          <a:p>
            <a:r>
              <a:rPr lang="en-US" b="1" i="1" dirty="0" smtClean="0"/>
              <a:t>oldest      youngest      oldest</a:t>
            </a:r>
            <a:endParaRPr lang="en-US" b="1" i="1" dirty="0"/>
          </a:p>
        </p:txBody>
      </p:sp>
      <p:sp>
        <p:nvSpPr>
          <p:cNvPr id="25" name="TextBox 24"/>
          <p:cNvSpPr txBox="1"/>
          <p:nvPr/>
        </p:nvSpPr>
        <p:spPr>
          <a:xfrm>
            <a:off x="5787324" y="1607277"/>
            <a:ext cx="1466033" cy="369332"/>
          </a:xfrm>
          <a:prstGeom prst="rect">
            <a:avLst/>
          </a:prstGeom>
          <a:noFill/>
        </p:spPr>
        <p:txBody>
          <a:bodyPr wrap="square" rtlCol="0">
            <a:spAutoFit/>
          </a:bodyPr>
          <a:lstStyle/>
          <a:p>
            <a:r>
              <a:rPr lang="en-US" b="1" dirty="0" smtClean="0"/>
              <a:t>N   S   N   S  </a:t>
            </a:r>
            <a:endParaRPr lang="en-US" b="1" dirty="0"/>
          </a:p>
        </p:txBody>
      </p:sp>
    </p:spTree>
    <p:extLst>
      <p:ext uri="{BB962C8B-B14F-4D97-AF65-F5344CB8AC3E}">
        <p14:creationId xmlns:p14="http://schemas.microsoft.com/office/powerpoint/2010/main" val="35684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2" grpId="0"/>
      <p:bldP spid="14" grpId="0"/>
      <p:bldP spid="16" grpId="0"/>
      <p:bldP spid="17" grpId="0"/>
      <p:bldP spid="18" grpId="0"/>
      <p:bldP spid="22" grpId="0" animBg="1"/>
      <p:bldP spid="23" grpId="0" animBg="1"/>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3448" y="5575476"/>
            <a:ext cx="4373374" cy="523220"/>
          </a:xfrm>
          <a:prstGeom prst="rect">
            <a:avLst/>
          </a:prstGeom>
          <a:noFill/>
        </p:spPr>
        <p:txBody>
          <a:bodyPr wrap="none" rtlCol="0">
            <a:spAutoFit/>
          </a:bodyPr>
          <a:lstStyle/>
          <a:p>
            <a:r>
              <a:rPr lang="en-US" sz="2800" b="1" i="1" cap="all" dirty="0" smtClean="0"/>
              <a:t>transform boundaries</a:t>
            </a:r>
            <a:endParaRPr lang="en-US" sz="2800" b="1" i="1" cap="all" dirty="0"/>
          </a:p>
        </p:txBody>
      </p:sp>
      <p:sp>
        <p:nvSpPr>
          <p:cNvPr id="11" name="TextBox 10"/>
          <p:cNvSpPr txBox="1"/>
          <p:nvPr/>
        </p:nvSpPr>
        <p:spPr>
          <a:xfrm rot="21232115">
            <a:off x="4432305" y="3388268"/>
            <a:ext cx="3345848" cy="369332"/>
          </a:xfrm>
          <a:prstGeom prst="rect">
            <a:avLst/>
          </a:prstGeom>
          <a:noFill/>
        </p:spPr>
        <p:txBody>
          <a:bodyPr wrap="none" rtlCol="0">
            <a:spAutoFit/>
          </a:bodyPr>
          <a:lstStyle/>
          <a:p>
            <a:r>
              <a:rPr lang="en-US" b="1" i="1" dirty="0" smtClean="0">
                <a:solidFill>
                  <a:srgbClr val="FFFFFF"/>
                </a:solidFill>
              </a:rPr>
              <a:t>ridge                                     ridge</a:t>
            </a:r>
            <a:endParaRPr lang="en-US" b="1" i="1" dirty="0">
              <a:solidFill>
                <a:srgbClr val="FFFFFF"/>
              </a:solidFill>
            </a:endParaRPr>
          </a:p>
        </p:txBody>
      </p:sp>
      <p:sp>
        <p:nvSpPr>
          <p:cNvPr id="12" name="TextBox 11"/>
          <p:cNvSpPr txBox="1"/>
          <p:nvPr/>
        </p:nvSpPr>
        <p:spPr>
          <a:xfrm rot="19424050">
            <a:off x="5639698" y="3142641"/>
            <a:ext cx="1107518" cy="369332"/>
          </a:xfrm>
          <a:prstGeom prst="rect">
            <a:avLst/>
          </a:prstGeom>
          <a:noFill/>
        </p:spPr>
        <p:txBody>
          <a:bodyPr wrap="none" rtlCol="0">
            <a:spAutoFit/>
          </a:bodyPr>
          <a:lstStyle/>
          <a:p>
            <a:r>
              <a:rPr lang="en-US" b="1" i="1" dirty="0" smtClean="0">
                <a:solidFill>
                  <a:schemeClr val="bg1"/>
                </a:solidFill>
              </a:rPr>
              <a:t>rift valley</a:t>
            </a:r>
            <a:endParaRPr lang="en-US" b="1" i="1" dirty="0">
              <a:solidFill>
                <a:schemeClr val="bg1"/>
              </a:solidFill>
            </a:endParaRPr>
          </a:p>
        </p:txBody>
      </p:sp>
      <p:pic>
        <p:nvPicPr>
          <p:cNvPr id="15" name="Picture 14"/>
          <p:cNvPicPr>
            <a:picLocks noChangeAspect="1"/>
          </p:cNvPicPr>
          <p:nvPr/>
        </p:nvPicPr>
        <p:blipFill>
          <a:blip r:embed="rId2"/>
          <a:stretch>
            <a:fillRect/>
          </a:stretch>
        </p:blipFill>
        <p:spPr>
          <a:xfrm>
            <a:off x="672869" y="1649228"/>
            <a:ext cx="5028556" cy="3303886"/>
          </a:xfrm>
          <a:prstGeom prst="rect">
            <a:avLst/>
          </a:prstGeom>
        </p:spPr>
      </p:pic>
      <p:sp>
        <p:nvSpPr>
          <p:cNvPr id="9" name="TextBox 8"/>
          <p:cNvSpPr txBox="1"/>
          <p:nvPr/>
        </p:nvSpPr>
        <p:spPr>
          <a:xfrm>
            <a:off x="672869" y="1049064"/>
            <a:ext cx="2450588" cy="1200328"/>
          </a:xfrm>
          <a:prstGeom prst="rect">
            <a:avLst/>
          </a:prstGeom>
          <a:noFill/>
        </p:spPr>
        <p:txBody>
          <a:bodyPr wrap="square" rtlCol="0">
            <a:spAutoFit/>
          </a:bodyPr>
          <a:lstStyle/>
          <a:p>
            <a:r>
              <a:rPr lang="en-US" sz="2400" dirty="0" smtClean="0"/>
              <a:t>Creates </a:t>
            </a:r>
            <a:r>
              <a:rPr lang="en-US" sz="2400" b="1" dirty="0" smtClean="0">
                <a:solidFill>
                  <a:schemeClr val="accent3">
                    <a:lumMod val="50000"/>
                  </a:schemeClr>
                </a:solidFill>
              </a:rPr>
              <a:t>faults </a:t>
            </a:r>
            <a:r>
              <a:rPr lang="en-US" sz="2400" b="1" dirty="0" smtClean="0"/>
              <a:t>and</a:t>
            </a:r>
            <a:r>
              <a:rPr lang="en-US" sz="2400" b="1" dirty="0" smtClean="0">
                <a:solidFill>
                  <a:schemeClr val="accent3">
                    <a:lumMod val="50000"/>
                  </a:schemeClr>
                </a:solidFill>
              </a:rPr>
              <a:t> earthquakes</a:t>
            </a:r>
            <a:endParaRPr lang="en-US" sz="2400" dirty="0" smtClean="0"/>
          </a:p>
          <a:p>
            <a:endParaRPr lang="en-US" sz="2400" dirty="0"/>
          </a:p>
        </p:txBody>
      </p:sp>
      <p:sp>
        <p:nvSpPr>
          <p:cNvPr id="14" name="TextBox 13"/>
          <p:cNvSpPr txBox="1"/>
          <p:nvPr/>
        </p:nvSpPr>
        <p:spPr>
          <a:xfrm>
            <a:off x="672868" y="478315"/>
            <a:ext cx="8619848" cy="461665"/>
          </a:xfrm>
          <a:prstGeom prst="rect">
            <a:avLst/>
          </a:prstGeom>
          <a:noFill/>
        </p:spPr>
        <p:txBody>
          <a:bodyPr wrap="square" rtlCol="0">
            <a:spAutoFit/>
          </a:bodyPr>
          <a:lstStyle/>
          <a:p>
            <a:r>
              <a:rPr lang="en-US" sz="2400" dirty="0" smtClean="0"/>
              <a:t>Plates slide past each other – side by side, or up and down</a:t>
            </a:r>
            <a:endParaRPr lang="en-US" sz="2400" b="1" dirty="0">
              <a:solidFill>
                <a:srgbClr val="04516D"/>
              </a:solidFill>
            </a:endParaRPr>
          </a:p>
        </p:txBody>
      </p:sp>
      <p:pic>
        <p:nvPicPr>
          <p:cNvPr id="3" name="Picture 2"/>
          <p:cNvPicPr>
            <a:picLocks noChangeAspect="1"/>
          </p:cNvPicPr>
          <p:nvPr/>
        </p:nvPicPr>
        <p:blipFill>
          <a:blip r:embed="rId3"/>
          <a:stretch>
            <a:fillRect/>
          </a:stretch>
        </p:blipFill>
        <p:spPr>
          <a:xfrm>
            <a:off x="6588406" y="1049064"/>
            <a:ext cx="1507654" cy="3769134"/>
          </a:xfrm>
          <a:prstGeom prst="rect">
            <a:avLst/>
          </a:prstGeom>
        </p:spPr>
      </p:pic>
    </p:spTree>
    <p:extLst>
      <p:ext uri="{BB962C8B-B14F-4D97-AF65-F5344CB8AC3E}">
        <p14:creationId xmlns:p14="http://schemas.microsoft.com/office/powerpoint/2010/main" val="30384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96079"/>
            <a:ext cx="1752340" cy="369332"/>
          </a:xfrm>
          <a:prstGeom prst="rect">
            <a:avLst/>
          </a:prstGeom>
          <a:noFill/>
        </p:spPr>
        <p:txBody>
          <a:bodyPr wrap="none" rtlCol="0">
            <a:spAutoFit/>
          </a:bodyPr>
          <a:lstStyle/>
          <a:p>
            <a:r>
              <a:rPr lang="en-US" dirty="0" smtClean="0">
                <a:hlinkClick r:id="rId2"/>
              </a:rPr>
              <a:t>Animation index</a:t>
            </a:r>
            <a:endParaRPr lang="en-US" dirty="0"/>
          </a:p>
        </p:txBody>
      </p:sp>
      <p:pic>
        <p:nvPicPr>
          <p:cNvPr id="4" name="Picture 3"/>
          <p:cNvPicPr>
            <a:picLocks noChangeAspect="1"/>
          </p:cNvPicPr>
          <p:nvPr/>
        </p:nvPicPr>
        <p:blipFill>
          <a:blip r:embed="rId3"/>
          <a:stretch>
            <a:fillRect/>
          </a:stretch>
        </p:blipFill>
        <p:spPr>
          <a:xfrm>
            <a:off x="289599" y="1054101"/>
            <a:ext cx="3977564" cy="3276600"/>
          </a:xfrm>
          <a:prstGeom prst="rect">
            <a:avLst/>
          </a:prstGeom>
        </p:spPr>
      </p:pic>
      <p:sp>
        <p:nvSpPr>
          <p:cNvPr id="6" name="TextBox 5"/>
          <p:cNvSpPr txBox="1"/>
          <p:nvPr/>
        </p:nvSpPr>
        <p:spPr>
          <a:xfrm>
            <a:off x="4687847" y="5239416"/>
            <a:ext cx="2228908" cy="830997"/>
          </a:xfrm>
          <a:prstGeom prst="rect">
            <a:avLst/>
          </a:prstGeom>
          <a:noFill/>
        </p:spPr>
        <p:txBody>
          <a:bodyPr wrap="square" rtlCol="0">
            <a:spAutoFit/>
          </a:bodyPr>
          <a:lstStyle/>
          <a:p>
            <a:r>
              <a:rPr lang="en-US" sz="2400" dirty="0" smtClean="0"/>
              <a:t>San Andreas - a strike-slip fault</a:t>
            </a:r>
            <a:endParaRPr lang="en-US" sz="2400" dirty="0"/>
          </a:p>
        </p:txBody>
      </p:sp>
      <p:pic>
        <p:nvPicPr>
          <p:cNvPr id="7" name="Picture 6" descr="6a00d83451960269e20192ab9e1b31970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966" y="609599"/>
            <a:ext cx="4574233" cy="3721102"/>
          </a:xfrm>
          <a:prstGeom prst="rect">
            <a:avLst/>
          </a:prstGeom>
        </p:spPr>
      </p:pic>
      <p:pic>
        <p:nvPicPr>
          <p:cNvPr id="8" name="Picture 7" descr="36948405_e9a7cd5296_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3" y="1028702"/>
            <a:ext cx="7493687" cy="5620265"/>
          </a:xfrm>
          <a:prstGeom prst="rect">
            <a:avLst/>
          </a:prstGeom>
        </p:spPr>
      </p:pic>
      <p:sp>
        <p:nvSpPr>
          <p:cNvPr id="9" name="TextBox 8"/>
          <p:cNvSpPr txBox="1"/>
          <p:nvPr/>
        </p:nvSpPr>
        <p:spPr>
          <a:xfrm>
            <a:off x="5867400" y="552966"/>
            <a:ext cx="1901595" cy="369332"/>
          </a:xfrm>
          <a:prstGeom prst="rect">
            <a:avLst/>
          </a:prstGeom>
          <a:noFill/>
        </p:spPr>
        <p:txBody>
          <a:bodyPr wrap="none" rtlCol="0">
            <a:spAutoFit/>
          </a:bodyPr>
          <a:lstStyle/>
          <a:p>
            <a:r>
              <a:rPr lang="en-US" dirty="0" smtClean="0"/>
              <a:t>1906 earthquake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Snapshot 2009-10-07 13-5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236283"/>
            <a:ext cx="4892675" cy="662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5"/>
          <p:cNvSpPr>
            <a:spLocks noChangeArrowheads="1"/>
          </p:cNvSpPr>
          <p:nvPr/>
        </p:nvSpPr>
        <p:spPr bwMode="auto">
          <a:xfrm>
            <a:off x="457200" y="1841500"/>
            <a:ext cx="326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Lucida Grande" charset="0"/>
              </a:rPr>
              <a:t>A zone of faults, rather than a single ‘edge’</a:t>
            </a:r>
            <a:endParaRPr lang="en-US" dirty="0">
              <a:latin typeface="Lucida Grande" charset="0"/>
            </a:endParaRPr>
          </a:p>
        </p:txBody>
      </p:sp>
      <p:sp>
        <p:nvSpPr>
          <p:cNvPr id="26627" name="TextBox 3"/>
          <p:cNvSpPr txBox="1">
            <a:spLocks noChangeArrowheads="1"/>
          </p:cNvSpPr>
          <p:nvPr/>
        </p:nvSpPr>
        <p:spPr bwMode="auto">
          <a:xfrm>
            <a:off x="1066800" y="889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i="1" dirty="0">
                <a:solidFill>
                  <a:srgbClr val="FF0000"/>
                </a:solidFill>
                <a:latin typeface="Lucida Grande" charset="0"/>
              </a:rPr>
              <a:t>30mya</a:t>
            </a:r>
            <a:endParaRPr lang="en-US" dirty="0"/>
          </a:p>
        </p:txBody>
      </p:sp>
    </p:spTree>
    <p:extLst>
      <p:ext uri="{BB962C8B-B14F-4D97-AF65-F5344CB8AC3E}">
        <p14:creationId xmlns:p14="http://schemas.microsoft.com/office/powerpoint/2010/main" val="3915246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a:xfrm>
            <a:off x="609600" y="-1676400"/>
            <a:ext cx="7772400" cy="1143000"/>
          </a:xfrm>
        </p:spPr>
        <p:txBody>
          <a:bodyPr/>
          <a:lstStyle/>
          <a:p>
            <a:pPr eaLnBrk="1" hangingPunct="1"/>
            <a:endParaRPr lang="en-US">
              <a:latin typeface="Arial" charset="0"/>
              <a:ea typeface="ヒラギノ角ゴ Pro W3" charset="0"/>
              <a:cs typeface="ヒラギノ角ゴ Pro W3" charset="0"/>
            </a:endParaRPr>
          </a:p>
        </p:txBody>
      </p:sp>
      <p:pic>
        <p:nvPicPr>
          <p:cNvPr id="28675" name="Picture 1028" descr="Snapshot 2009-10-07 13-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09600"/>
            <a:ext cx="37782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029" descr="Snapshot 2009-10-07 13-5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45212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032"/>
          <p:cNvSpPr>
            <a:spLocks noGrp="1" noChangeArrowheads="1"/>
          </p:cNvSpPr>
          <p:nvPr>
            <p:ph type="body" idx="1"/>
          </p:nvPr>
        </p:nvSpPr>
        <p:spPr>
          <a:xfrm>
            <a:off x="228600" y="381000"/>
            <a:ext cx="4724400" cy="1524000"/>
          </a:xfrm>
          <a:noFill/>
        </p:spPr>
        <p:txBody>
          <a:bodyPr/>
          <a:lstStyle/>
          <a:p>
            <a:pPr>
              <a:spcBef>
                <a:spcPct val="0"/>
              </a:spcBef>
              <a:buFontTx/>
              <a:buNone/>
            </a:pPr>
            <a:r>
              <a:rPr lang="en-US" sz="2000" i="1">
                <a:solidFill>
                  <a:srgbClr val="FFFFFF"/>
                </a:solidFill>
                <a:latin typeface="Lucida Grande" charset="0"/>
                <a:ea typeface="ヒラギノ角ゴ Pro W3" charset="0"/>
                <a:cs typeface="ヒラギノ角ゴ Pro W3" charset="0"/>
              </a:rPr>
              <a:t>   North through the Carrizzo Plain (central coast)</a:t>
            </a:r>
            <a:endParaRPr lang="en-US" sz="2000" i="1">
              <a:solidFill>
                <a:srgbClr val="FFFFFF"/>
              </a:solidFill>
              <a:latin typeface="Arial" charset="0"/>
              <a:ea typeface="ヒラギノ角ゴ Pro W3" charset="0"/>
              <a:cs typeface="ヒラギノ角ゴ Pro W3" charset="0"/>
            </a:endParaRPr>
          </a:p>
          <a:p>
            <a:pPr>
              <a:spcBef>
                <a:spcPct val="0"/>
              </a:spcBef>
              <a:buFontTx/>
              <a:buNone/>
            </a:pPr>
            <a:endParaRPr lang="en-US" sz="2000">
              <a:solidFill>
                <a:srgbClr val="FFFFFF"/>
              </a:solidFill>
              <a:latin typeface="Arial" charset="0"/>
              <a:ea typeface="ヒラギノ角ゴ Pro W3" charset="0"/>
              <a:cs typeface="ヒラギノ角ゴ Pro W3" charset="0"/>
            </a:endParaRPr>
          </a:p>
        </p:txBody>
      </p:sp>
      <p:sp>
        <p:nvSpPr>
          <p:cNvPr id="7" name="Rectangle 6"/>
          <p:cNvSpPr>
            <a:spLocks noChangeArrowheads="1"/>
          </p:cNvSpPr>
          <p:nvPr/>
        </p:nvSpPr>
        <p:spPr bwMode="auto">
          <a:xfrm>
            <a:off x="4953000" y="6858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i="1">
                <a:latin typeface="Lucida Grande" charset="0"/>
              </a:rPr>
              <a:t>Heading NW past Santa Cruz</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86000"/>
            <a:ext cx="3000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133600" y="24384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000" i="1">
                <a:latin typeface="Lucida Grande" charset="0"/>
                <a:cs typeface="Lucida Grande" charset="0"/>
              </a:rPr>
              <a:t>Mussel Rock</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19600"/>
            <a:ext cx="24034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04800" y="5562600"/>
            <a:ext cx="153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000" i="1">
                <a:solidFill>
                  <a:srgbClr val="FFFFFF"/>
                </a:solidFill>
                <a:latin typeface="Lucida Grande" charset="0"/>
                <a:cs typeface="Lucida Grande" charset="0"/>
              </a:rPr>
              <a:t>Gulf of CA</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695700"/>
            <a:ext cx="4038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572000" y="38100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000" i="1">
                <a:latin typeface="Lucida Grande" charset="0"/>
                <a:cs typeface="Lucida Grande" charset="0"/>
              </a:rPr>
              <a:t>Heading to Sea</a:t>
            </a:r>
          </a:p>
        </p:txBody>
      </p:sp>
    </p:spTree>
    <p:extLst>
      <p:ext uri="{BB962C8B-B14F-4D97-AF65-F5344CB8AC3E}">
        <p14:creationId xmlns:p14="http://schemas.microsoft.com/office/powerpoint/2010/main" val="2094370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P spid="7"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855" y="259993"/>
            <a:ext cx="7909695" cy="4598660"/>
          </a:xfrm>
          <a:prstGeom prst="rect">
            <a:avLst/>
          </a:prstGeom>
        </p:spPr>
      </p:pic>
      <p:sp>
        <p:nvSpPr>
          <p:cNvPr id="3" name="Rectangle 2"/>
          <p:cNvSpPr/>
          <p:nvPr/>
        </p:nvSpPr>
        <p:spPr>
          <a:xfrm>
            <a:off x="1863850" y="461874"/>
            <a:ext cx="1913334" cy="49486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717357" y="214442"/>
            <a:ext cx="2441148" cy="49486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368780" y="3814399"/>
            <a:ext cx="1843403" cy="49486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234974" y="524640"/>
            <a:ext cx="1239267" cy="400110"/>
          </a:xfrm>
          <a:prstGeom prst="rect">
            <a:avLst/>
          </a:prstGeom>
          <a:noFill/>
        </p:spPr>
        <p:txBody>
          <a:bodyPr wrap="none" rtlCol="0">
            <a:spAutoFit/>
          </a:bodyPr>
          <a:lstStyle/>
          <a:p>
            <a:r>
              <a:rPr lang="en-US" sz="2000" dirty="0" smtClean="0"/>
              <a:t>transform</a:t>
            </a:r>
            <a:endParaRPr lang="en-US" sz="2000" dirty="0"/>
          </a:p>
        </p:txBody>
      </p:sp>
      <p:sp>
        <p:nvSpPr>
          <p:cNvPr id="9" name="TextBox 8"/>
          <p:cNvSpPr txBox="1"/>
          <p:nvPr/>
        </p:nvSpPr>
        <p:spPr>
          <a:xfrm>
            <a:off x="5212183" y="277208"/>
            <a:ext cx="1188672" cy="400110"/>
          </a:xfrm>
          <a:prstGeom prst="rect">
            <a:avLst/>
          </a:prstGeom>
          <a:noFill/>
        </p:spPr>
        <p:txBody>
          <a:bodyPr wrap="none" rtlCol="0">
            <a:spAutoFit/>
          </a:bodyPr>
          <a:lstStyle/>
          <a:p>
            <a:r>
              <a:rPr lang="en-US" sz="2000" dirty="0" smtClean="0"/>
              <a:t>divergent</a:t>
            </a:r>
            <a:endParaRPr lang="en-US" sz="2000" dirty="0"/>
          </a:p>
        </p:txBody>
      </p:sp>
      <p:sp>
        <p:nvSpPr>
          <p:cNvPr id="10" name="TextBox 9"/>
          <p:cNvSpPr txBox="1"/>
          <p:nvPr/>
        </p:nvSpPr>
        <p:spPr>
          <a:xfrm>
            <a:off x="3777184" y="3939931"/>
            <a:ext cx="1188672" cy="400110"/>
          </a:xfrm>
          <a:prstGeom prst="rect">
            <a:avLst/>
          </a:prstGeom>
          <a:noFill/>
        </p:spPr>
        <p:txBody>
          <a:bodyPr wrap="none" rtlCol="0">
            <a:spAutoFit/>
          </a:bodyPr>
          <a:lstStyle/>
          <a:p>
            <a:r>
              <a:rPr lang="en-US" sz="2000" dirty="0" smtClean="0"/>
              <a:t>divergent</a:t>
            </a:r>
            <a:endParaRPr lang="en-US" sz="2000" dirty="0"/>
          </a:p>
        </p:txBody>
      </p:sp>
      <p:sp>
        <p:nvSpPr>
          <p:cNvPr id="11" name="TextBox 10"/>
          <p:cNvSpPr txBox="1"/>
          <p:nvPr/>
        </p:nvSpPr>
        <p:spPr>
          <a:xfrm>
            <a:off x="3368780" y="5425940"/>
            <a:ext cx="4898792" cy="830997"/>
          </a:xfrm>
          <a:prstGeom prst="rect">
            <a:avLst/>
          </a:prstGeom>
          <a:noFill/>
        </p:spPr>
        <p:txBody>
          <a:bodyPr wrap="square" rtlCol="0">
            <a:spAutoFit/>
          </a:bodyPr>
          <a:lstStyle/>
          <a:p>
            <a:r>
              <a:rPr lang="en-US" sz="2400" dirty="0" smtClean="0"/>
              <a:t>Sea floor spreading center: </a:t>
            </a:r>
          </a:p>
          <a:p>
            <a:r>
              <a:rPr lang="en-US" sz="2400" dirty="0"/>
              <a:t> </a:t>
            </a:r>
            <a:r>
              <a:rPr lang="en-US" sz="2400" dirty="0" smtClean="0"/>
              <a:t>    what boundaries are present? </a:t>
            </a:r>
            <a:endParaRPr lang="en-US" sz="2400" dirty="0"/>
          </a:p>
        </p:txBody>
      </p:sp>
    </p:spTree>
    <p:extLst>
      <p:ext uri="{BB962C8B-B14F-4D97-AF65-F5344CB8AC3E}">
        <p14:creationId xmlns:p14="http://schemas.microsoft.com/office/powerpoint/2010/main" val="8225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273" y="263926"/>
            <a:ext cx="6994867" cy="4734207"/>
          </a:xfrm>
          <a:prstGeom prst="rect">
            <a:avLst/>
          </a:prstGeom>
        </p:spPr>
      </p:pic>
      <p:sp>
        <p:nvSpPr>
          <p:cNvPr id="3" name="TextBox 2"/>
          <p:cNvSpPr txBox="1"/>
          <p:nvPr/>
        </p:nvSpPr>
        <p:spPr>
          <a:xfrm>
            <a:off x="3793678" y="5625066"/>
            <a:ext cx="3768279" cy="461665"/>
          </a:xfrm>
          <a:prstGeom prst="rect">
            <a:avLst/>
          </a:prstGeom>
          <a:noFill/>
        </p:spPr>
        <p:txBody>
          <a:bodyPr wrap="none" rtlCol="0">
            <a:spAutoFit/>
          </a:bodyPr>
          <a:lstStyle/>
          <a:p>
            <a:r>
              <a:rPr lang="en-US" sz="2400" dirty="0" smtClean="0"/>
              <a:t>Ex: Mid-Atlantic ocean ridge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55" y="407806"/>
            <a:ext cx="8324843" cy="4285883"/>
          </a:xfrm>
          <a:prstGeom prst="rect">
            <a:avLst/>
          </a:prstGeom>
        </p:spPr>
      </p:pic>
      <p:sp>
        <p:nvSpPr>
          <p:cNvPr id="3" name="Rectangle 2"/>
          <p:cNvSpPr/>
          <p:nvPr/>
        </p:nvSpPr>
        <p:spPr>
          <a:xfrm>
            <a:off x="499581" y="2144414"/>
            <a:ext cx="1298293" cy="570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291061" y="2144414"/>
            <a:ext cx="1508766" cy="570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072440" y="1247976"/>
            <a:ext cx="1298293" cy="570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68479" y="5592075"/>
            <a:ext cx="4123394" cy="461665"/>
          </a:xfrm>
          <a:prstGeom prst="rect">
            <a:avLst/>
          </a:prstGeom>
          <a:noFill/>
        </p:spPr>
        <p:txBody>
          <a:bodyPr wrap="none" rtlCol="0">
            <a:spAutoFit/>
          </a:bodyPr>
          <a:lstStyle/>
          <a:p>
            <a:r>
              <a:rPr lang="en-US" sz="2400" dirty="0" smtClean="0"/>
              <a:t>What boundaries are present? </a:t>
            </a:r>
            <a:endParaRPr lang="en-US" sz="2400" dirty="0"/>
          </a:p>
        </p:txBody>
      </p:sp>
      <p:sp>
        <p:nvSpPr>
          <p:cNvPr id="7" name="TextBox 6"/>
          <p:cNvSpPr txBox="1"/>
          <p:nvPr/>
        </p:nvSpPr>
        <p:spPr>
          <a:xfrm>
            <a:off x="535990" y="2345550"/>
            <a:ext cx="1261884" cy="369332"/>
          </a:xfrm>
          <a:prstGeom prst="rect">
            <a:avLst/>
          </a:prstGeom>
          <a:noFill/>
        </p:spPr>
        <p:txBody>
          <a:bodyPr wrap="none" rtlCol="0">
            <a:spAutoFit/>
          </a:bodyPr>
          <a:lstStyle/>
          <a:p>
            <a:r>
              <a:rPr lang="en-US" dirty="0" smtClean="0"/>
              <a:t>convergent</a:t>
            </a:r>
            <a:endParaRPr lang="en-US" dirty="0"/>
          </a:p>
        </p:txBody>
      </p:sp>
      <p:sp>
        <p:nvSpPr>
          <p:cNvPr id="8" name="TextBox 7"/>
          <p:cNvSpPr txBox="1"/>
          <p:nvPr/>
        </p:nvSpPr>
        <p:spPr>
          <a:xfrm>
            <a:off x="5072440" y="1247976"/>
            <a:ext cx="1298293" cy="646331"/>
          </a:xfrm>
          <a:prstGeom prst="rect">
            <a:avLst/>
          </a:prstGeom>
          <a:noFill/>
        </p:spPr>
        <p:txBody>
          <a:bodyPr wrap="square" rtlCol="0">
            <a:spAutoFit/>
          </a:bodyPr>
          <a:lstStyle/>
          <a:p>
            <a:r>
              <a:rPr lang="en-US" dirty="0" smtClean="0"/>
              <a:t>Convergent </a:t>
            </a:r>
            <a:r>
              <a:rPr lang="en-US" dirty="0" err="1" smtClean="0"/>
              <a:t>subduction</a:t>
            </a:r>
            <a:endParaRPr lang="en-US" dirty="0"/>
          </a:p>
        </p:txBody>
      </p:sp>
      <p:sp>
        <p:nvSpPr>
          <p:cNvPr id="9" name="TextBox 8"/>
          <p:cNvSpPr txBox="1"/>
          <p:nvPr/>
        </p:nvSpPr>
        <p:spPr>
          <a:xfrm>
            <a:off x="3496781" y="2345550"/>
            <a:ext cx="1095172" cy="369332"/>
          </a:xfrm>
          <a:prstGeom prst="rect">
            <a:avLst/>
          </a:prstGeom>
          <a:noFill/>
        </p:spPr>
        <p:txBody>
          <a:bodyPr wrap="none" rtlCol="0">
            <a:spAutoFit/>
          </a:bodyPr>
          <a:lstStyle/>
          <a:p>
            <a:r>
              <a:rPr lang="en-US" dirty="0" smtClean="0"/>
              <a:t>divergent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494" y="321314"/>
            <a:ext cx="8411896" cy="559391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2337</TotalTime>
  <Words>836</Words>
  <Application>Microsoft Office PowerPoint</Application>
  <PresentationFormat>On-screen Show (4:3)</PresentationFormat>
  <Paragraphs>91</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Shannan Johnson</cp:lastModifiedBy>
  <cp:revision>161</cp:revision>
  <dcterms:created xsi:type="dcterms:W3CDTF">2016-02-12T23:41:56Z</dcterms:created>
  <dcterms:modified xsi:type="dcterms:W3CDTF">2018-04-12T18:22:14Z</dcterms:modified>
</cp:coreProperties>
</file>