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12"/>
  </p:notesMasterIdLst>
  <p:sldIdLst>
    <p:sldId id="259" r:id="rId2"/>
    <p:sldId id="271" r:id="rId3"/>
    <p:sldId id="280" r:id="rId4"/>
    <p:sldId id="291" r:id="rId5"/>
    <p:sldId id="260" r:id="rId6"/>
    <p:sldId id="279" r:id="rId7"/>
    <p:sldId id="282" r:id="rId8"/>
    <p:sldId id="263" r:id="rId9"/>
    <p:sldId id="278" r:id="rId10"/>
    <p:sldId id="28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2FF"/>
    <a:srgbClr val="9AB9E8"/>
    <a:srgbClr val="5F83FF"/>
    <a:srgbClr val="A09E89"/>
    <a:srgbClr val="2286FF"/>
    <a:srgbClr val="EC858D"/>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3" autoAdjust="0"/>
    <p:restoredTop sz="81496" autoAdjust="0"/>
  </p:normalViewPr>
  <p:slideViewPr>
    <p:cSldViewPr snapToGrid="0" snapToObjects="1">
      <p:cViewPr>
        <p:scale>
          <a:sx n="100" d="100"/>
          <a:sy n="100" d="100"/>
        </p:scale>
        <p:origin x="450" y="5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2B15E-3189-1E41-80A7-67C9127E9B69}" type="datetimeFigureOut">
              <a:rPr lang="en-US" smtClean="0"/>
              <a:pPr/>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82979-54F7-3947-B1FE-D123A5815054}" type="slidenum">
              <a:rPr lang="en-US" smtClean="0"/>
              <a:pPr/>
              <a:t>‹#›</a:t>
            </a:fld>
            <a:endParaRPr lang="en-US"/>
          </a:p>
        </p:txBody>
      </p:sp>
    </p:spTree>
    <p:extLst>
      <p:ext uri="{BB962C8B-B14F-4D97-AF65-F5344CB8AC3E}">
        <p14:creationId xmlns:p14="http://schemas.microsoft.com/office/powerpoint/2010/main" val="2255763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CA4B05"/>
                </a:solidFill>
              </a:rPr>
              <a:t>granitic</a:t>
            </a:r>
            <a:r>
              <a:rPr lang="en-US" sz="1200" dirty="0" smtClean="0"/>
              <a:t> rocks</a:t>
            </a:r>
          </a:p>
          <a:p>
            <a:endParaRPr lang="en-US" dirty="0"/>
          </a:p>
        </p:txBody>
      </p:sp>
      <p:sp>
        <p:nvSpPr>
          <p:cNvPr id="4" name="Slide Number Placeholder 3"/>
          <p:cNvSpPr>
            <a:spLocks noGrp="1"/>
          </p:cNvSpPr>
          <p:nvPr>
            <p:ph type="sldNum" sz="quarter" idx="10"/>
          </p:nvPr>
        </p:nvSpPr>
        <p:spPr/>
        <p:txBody>
          <a:bodyPr/>
          <a:lstStyle/>
          <a:p>
            <a:fld id="{58282979-54F7-3947-B1FE-D123A5815054}" type="slidenum">
              <a:rPr lang="en-US" smtClean="0"/>
              <a:pPr/>
              <a:t>5</a:t>
            </a:fld>
            <a:endParaRPr lang="en-US"/>
          </a:p>
        </p:txBody>
      </p:sp>
    </p:spTree>
    <p:extLst>
      <p:ext uri="{BB962C8B-B14F-4D97-AF65-F5344CB8AC3E}">
        <p14:creationId xmlns:p14="http://schemas.microsoft.com/office/powerpoint/2010/main" val="1677117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262626"/>
                </a:solidFill>
                <a:latin typeface="Helvetica"/>
              </a:rPr>
              <a:t>At the point where two plates collide, one plate may be pushed under the other plate, so that it sinks into the mantle. This process, called </a:t>
            </a:r>
            <a:r>
              <a:rPr lang="en-US" sz="1200" b="1" dirty="0" err="1" smtClean="0">
                <a:solidFill>
                  <a:srgbClr val="262626"/>
                </a:solidFill>
                <a:latin typeface="Helvetica"/>
              </a:rPr>
              <a:t>subduction</a:t>
            </a:r>
            <a:r>
              <a:rPr lang="en-US" sz="1200" b="0" dirty="0" smtClean="0">
                <a:solidFill>
                  <a:srgbClr val="262626"/>
                </a:solidFill>
                <a:latin typeface="Helvetica"/>
              </a:rPr>
              <a:t>, typically forms a </a:t>
            </a:r>
            <a:r>
              <a:rPr lang="en-US" sz="1200" b="1" dirty="0" smtClean="0">
                <a:solidFill>
                  <a:srgbClr val="262626"/>
                </a:solidFill>
                <a:latin typeface="Helvetica"/>
              </a:rPr>
              <a:t>trench</a:t>
            </a:r>
            <a:r>
              <a:rPr lang="en-US" sz="1200" b="0" dirty="0" smtClean="0">
                <a:solidFill>
                  <a:srgbClr val="262626"/>
                </a:solidFill>
                <a:latin typeface="Helvetica"/>
              </a:rPr>
              <a:t>, a very deep ditch, usually in the ocean floor. As the rigid lithosphere pushes down into the hot, high-pressure mantle, it heats up. Many scientists believe that the sinking lithosphere layer can't melt at this depth, but that the heat and pressure forces the water (the surface water and water from hydrated minerals) out of the plate and into the mantle layer above. The increased water content lowers the melting point of the mantle rock in this wedge, causing it to melt into magma. This sort of magma production is called </a:t>
            </a:r>
            <a:r>
              <a:rPr lang="en-US" sz="1200" b="1" dirty="0" err="1" smtClean="0">
                <a:solidFill>
                  <a:srgbClr val="262626"/>
                </a:solidFill>
                <a:latin typeface="Helvetica"/>
              </a:rPr>
              <a:t>subduction</a:t>
            </a:r>
            <a:r>
              <a:rPr lang="en-US" sz="1200" b="1" dirty="0" smtClean="0">
                <a:solidFill>
                  <a:srgbClr val="262626"/>
                </a:solidFill>
                <a:latin typeface="Helvetica"/>
              </a:rPr>
              <a:t> zone volcanism</a:t>
            </a:r>
            <a:r>
              <a:rPr lang="en-US" sz="1200" b="0" dirty="0" smtClean="0">
                <a:solidFill>
                  <a:srgbClr val="262626"/>
                </a:solidFill>
                <a:latin typeface="Helvetica"/>
              </a:rPr>
              <a:t>.</a:t>
            </a:r>
          </a:p>
          <a:p>
            <a:endParaRPr lang="en-US" sz="1200" b="0" dirty="0" smtClean="0">
              <a:solidFill>
                <a:srgbClr val="262626"/>
              </a:solidFill>
              <a:latin typeface="Helvetica"/>
            </a:endParaRPr>
          </a:p>
          <a:p>
            <a:pPr rtl="0"/>
            <a:r>
              <a:rPr lang="en-US" sz="1200" dirty="0" smtClean="0"/>
              <a:t>Magma a mix of oceanic/continental plates rock </a:t>
            </a:r>
            <a:r>
              <a:rPr lang="mr-IN" sz="1200" dirty="0" smtClean="0"/>
              <a:t>–</a:t>
            </a:r>
            <a:r>
              <a:rPr lang="en-US" sz="1200" b="1" dirty="0" smtClean="0">
                <a:solidFill>
                  <a:schemeClr val="accent2">
                    <a:lumMod val="75000"/>
                  </a:schemeClr>
                </a:solidFill>
              </a:rPr>
              <a:t> andesite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58282979-54F7-3947-B1FE-D123A5815054}" type="slidenum">
              <a:rPr lang="en-US" smtClean="0"/>
              <a:pPr/>
              <a:t>8</a:t>
            </a:fld>
            <a:endParaRPr lang="en-US"/>
          </a:p>
        </p:txBody>
      </p:sp>
    </p:spTree>
    <p:extLst>
      <p:ext uri="{BB962C8B-B14F-4D97-AF65-F5344CB8AC3E}">
        <p14:creationId xmlns:p14="http://schemas.microsoft.com/office/powerpoint/2010/main" val="190921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76C87B-48DE-2746-9279-7A720746284A}"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15A29-4667-874A-AA1A-3C0200E226A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76C87B-48DE-2746-9279-7A720746284A}" type="datetimeFigureOut">
              <a:rPr lang="en-US" smtClean="0"/>
              <a:pPr/>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76C87B-48DE-2746-9279-7A720746284A}" type="datetimeFigureOut">
              <a:rPr lang="en-US" smtClean="0"/>
              <a:pPr/>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6C87B-48DE-2746-9279-7A720746284A}" type="datetimeFigureOut">
              <a:rPr lang="en-US" smtClean="0"/>
              <a:pPr/>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876C87B-48DE-2746-9279-7A720746284A}" type="datetimeFigureOut">
              <a:rPr lang="en-US" smtClean="0"/>
              <a:pPr/>
              <a:t>4/12/2018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6C87B-48DE-2746-9279-7A720746284A}"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876C87B-48DE-2746-9279-7A720746284A}" type="datetimeFigureOut">
              <a:rPr lang="en-US" smtClean="0"/>
              <a:pPr/>
              <a:t>4/12/2018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B115A29-4667-874A-AA1A-3C0200E226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www.wwnorton.com/college/geo/egeo2/content/animations/2_7.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563675"/>
            <a:ext cx="6477000" cy="3949700"/>
          </a:xfrm>
          <a:prstGeom prst="rect">
            <a:avLst/>
          </a:prstGeom>
        </p:spPr>
      </p:pic>
      <p:sp>
        <p:nvSpPr>
          <p:cNvPr id="3" name="TextBox 2"/>
          <p:cNvSpPr txBox="1"/>
          <p:nvPr/>
        </p:nvSpPr>
        <p:spPr>
          <a:xfrm>
            <a:off x="3247363" y="5534212"/>
            <a:ext cx="5366084" cy="523220"/>
          </a:xfrm>
          <a:prstGeom prst="rect">
            <a:avLst/>
          </a:prstGeom>
          <a:noFill/>
        </p:spPr>
        <p:txBody>
          <a:bodyPr wrap="none" rtlCol="0">
            <a:spAutoFit/>
          </a:bodyPr>
          <a:lstStyle/>
          <a:p>
            <a:r>
              <a:rPr lang="en-US" sz="2800" b="1" i="1" cap="all" dirty="0" smtClean="0"/>
              <a:t>Plate boundary interactions</a:t>
            </a:r>
            <a:endParaRPr lang="en-US" sz="2800" b="1" i="1" cap="all" dirty="0"/>
          </a:p>
        </p:txBody>
      </p:sp>
      <p:sp>
        <p:nvSpPr>
          <p:cNvPr id="4" name="TextBox 3"/>
          <p:cNvSpPr txBox="1"/>
          <p:nvPr/>
        </p:nvSpPr>
        <p:spPr>
          <a:xfrm>
            <a:off x="691327" y="2383611"/>
            <a:ext cx="1582484" cy="461665"/>
          </a:xfrm>
          <a:prstGeom prst="rect">
            <a:avLst/>
          </a:prstGeom>
          <a:noFill/>
        </p:spPr>
        <p:txBody>
          <a:bodyPr wrap="none" rtlCol="0">
            <a:spAutoFit/>
          </a:bodyPr>
          <a:lstStyle/>
          <a:p>
            <a:r>
              <a:rPr lang="en-US" sz="2400" b="1" dirty="0" smtClean="0">
                <a:solidFill>
                  <a:srgbClr val="CA4B05"/>
                </a:solidFill>
              </a:rPr>
              <a:t>separating</a:t>
            </a:r>
            <a:endParaRPr lang="en-US" sz="2400" b="1" dirty="0">
              <a:solidFill>
                <a:srgbClr val="CA4B05"/>
              </a:solidFill>
            </a:endParaRPr>
          </a:p>
        </p:txBody>
      </p:sp>
      <p:sp>
        <p:nvSpPr>
          <p:cNvPr id="5" name="TextBox 4"/>
          <p:cNvSpPr txBox="1"/>
          <p:nvPr/>
        </p:nvSpPr>
        <p:spPr>
          <a:xfrm>
            <a:off x="6325641" y="2342441"/>
            <a:ext cx="2287806" cy="461665"/>
          </a:xfrm>
          <a:prstGeom prst="rect">
            <a:avLst/>
          </a:prstGeom>
          <a:noFill/>
        </p:spPr>
        <p:txBody>
          <a:bodyPr wrap="none" rtlCol="0">
            <a:spAutoFit/>
          </a:bodyPr>
          <a:lstStyle/>
          <a:p>
            <a:r>
              <a:rPr lang="en-US" sz="2400" b="1" dirty="0">
                <a:solidFill>
                  <a:schemeClr val="accent2">
                    <a:lumMod val="75000"/>
                  </a:schemeClr>
                </a:solidFill>
              </a:rPr>
              <a:t>c</a:t>
            </a:r>
            <a:r>
              <a:rPr lang="en-US" sz="2400" b="1" dirty="0" smtClean="0">
                <a:solidFill>
                  <a:schemeClr val="accent2">
                    <a:lumMod val="75000"/>
                  </a:schemeClr>
                </a:solidFill>
              </a:rPr>
              <a:t>oming together</a:t>
            </a:r>
            <a:endParaRPr lang="en-US" sz="2400" b="1" dirty="0">
              <a:solidFill>
                <a:schemeClr val="accent2">
                  <a:lumMod val="75000"/>
                </a:schemeClr>
              </a:solidFill>
            </a:endParaRPr>
          </a:p>
        </p:txBody>
      </p:sp>
      <p:sp>
        <p:nvSpPr>
          <p:cNvPr id="6" name="TextBox 5"/>
          <p:cNvSpPr txBox="1"/>
          <p:nvPr/>
        </p:nvSpPr>
        <p:spPr>
          <a:xfrm>
            <a:off x="5080446" y="4282542"/>
            <a:ext cx="3326552" cy="461665"/>
          </a:xfrm>
          <a:prstGeom prst="rect">
            <a:avLst/>
          </a:prstGeom>
          <a:noFill/>
        </p:spPr>
        <p:txBody>
          <a:bodyPr wrap="none" rtlCol="0">
            <a:spAutoFit/>
          </a:bodyPr>
          <a:lstStyle/>
          <a:p>
            <a:r>
              <a:rPr lang="en-US" sz="2400" b="1" dirty="0">
                <a:solidFill>
                  <a:srgbClr val="CA4B05"/>
                </a:solidFill>
              </a:rPr>
              <a:t>s</a:t>
            </a:r>
            <a:r>
              <a:rPr lang="en-US" sz="2400" b="1" dirty="0" smtClean="0">
                <a:solidFill>
                  <a:srgbClr val="CA4B05"/>
                </a:solidFill>
              </a:rPr>
              <a:t>liding past one another</a:t>
            </a:r>
            <a:endParaRPr lang="en-US" sz="2400" b="1" dirty="0">
              <a:solidFill>
                <a:srgbClr val="CA4B05"/>
              </a:solidFill>
            </a:endParaRPr>
          </a:p>
        </p:txBody>
      </p:sp>
    </p:spTree>
    <p:extLst>
      <p:ext uri="{BB962C8B-B14F-4D97-AF65-F5344CB8AC3E}">
        <p14:creationId xmlns:p14="http://schemas.microsoft.com/office/powerpoint/2010/main" val="193599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8859" y="306346"/>
            <a:ext cx="6045307" cy="3372148"/>
          </a:xfrm>
          <a:prstGeom prst="rect">
            <a:avLst/>
          </a:prstGeom>
        </p:spPr>
      </p:pic>
      <p:pic>
        <p:nvPicPr>
          <p:cNvPr id="5" name="Picture 4"/>
          <p:cNvPicPr>
            <a:picLocks noChangeAspect="1"/>
          </p:cNvPicPr>
          <p:nvPr/>
        </p:nvPicPr>
        <p:blipFill>
          <a:blip r:embed="rId3"/>
          <a:stretch>
            <a:fillRect/>
          </a:stretch>
        </p:blipFill>
        <p:spPr>
          <a:xfrm>
            <a:off x="4368922" y="2927213"/>
            <a:ext cx="4556465" cy="3699850"/>
          </a:xfrm>
          <a:prstGeom prst="rect">
            <a:avLst/>
          </a:prstGeom>
        </p:spPr>
      </p:pic>
      <p:pic>
        <p:nvPicPr>
          <p:cNvPr id="6" name="Picture 5"/>
          <p:cNvPicPr>
            <a:picLocks noChangeAspect="1"/>
          </p:cNvPicPr>
          <p:nvPr/>
        </p:nvPicPr>
        <p:blipFill>
          <a:blip r:embed="rId4"/>
          <a:stretch>
            <a:fillRect/>
          </a:stretch>
        </p:blipFill>
        <p:spPr>
          <a:xfrm>
            <a:off x="509997" y="3207637"/>
            <a:ext cx="3320936" cy="3162437"/>
          </a:xfrm>
          <a:prstGeom prst="rect">
            <a:avLst/>
          </a:prstGeom>
        </p:spPr>
      </p:pic>
      <p:sp>
        <p:nvSpPr>
          <p:cNvPr id="7" name="TextBox 6"/>
          <p:cNvSpPr txBox="1"/>
          <p:nvPr/>
        </p:nvSpPr>
        <p:spPr>
          <a:xfrm>
            <a:off x="1043963" y="353254"/>
            <a:ext cx="1194896" cy="369332"/>
          </a:xfrm>
          <a:prstGeom prst="rect">
            <a:avLst/>
          </a:prstGeom>
          <a:noFill/>
        </p:spPr>
        <p:txBody>
          <a:bodyPr wrap="none" rtlCol="0">
            <a:spAutoFit/>
          </a:bodyPr>
          <a:lstStyle/>
          <a:p>
            <a:r>
              <a:rPr lang="en-US" dirty="0" smtClean="0"/>
              <a:t>Mt Lassen</a:t>
            </a:r>
            <a:endParaRPr lang="en-US" dirty="0"/>
          </a:p>
        </p:txBody>
      </p:sp>
      <p:sp>
        <p:nvSpPr>
          <p:cNvPr id="8" name="TextBox 7"/>
          <p:cNvSpPr txBox="1"/>
          <p:nvPr/>
        </p:nvSpPr>
        <p:spPr>
          <a:xfrm>
            <a:off x="694847" y="2721756"/>
            <a:ext cx="1544012" cy="369332"/>
          </a:xfrm>
          <a:prstGeom prst="rect">
            <a:avLst/>
          </a:prstGeom>
          <a:noFill/>
        </p:spPr>
        <p:txBody>
          <a:bodyPr wrap="none" rtlCol="0">
            <a:spAutoFit/>
          </a:bodyPr>
          <a:lstStyle/>
          <a:p>
            <a:r>
              <a:rPr lang="en-US" dirty="0" smtClean="0"/>
              <a:t>The Cascades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3448" y="5313866"/>
            <a:ext cx="4176831" cy="523220"/>
          </a:xfrm>
          <a:prstGeom prst="rect">
            <a:avLst/>
          </a:prstGeom>
          <a:noFill/>
        </p:spPr>
        <p:txBody>
          <a:bodyPr wrap="none" rtlCol="0">
            <a:spAutoFit/>
          </a:bodyPr>
          <a:lstStyle/>
          <a:p>
            <a:r>
              <a:rPr lang="en-US" sz="2800" b="1" i="1" cap="all" dirty="0" err="1" smtClean="0"/>
              <a:t>DIvergent</a:t>
            </a:r>
            <a:r>
              <a:rPr lang="en-US" sz="2800" b="1" i="1" cap="all" dirty="0" smtClean="0"/>
              <a:t> boundaries</a:t>
            </a:r>
            <a:endParaRPr lang="en-US" sz="2800" b="1" i="1" cap="all" dirty="0"/>
          </a:p>
        </p:txBody>
      </p:sp>
      <p:sp>
        <p:nvSpPr>
          <p:cNvPr id="6" name="TextBox 5"/>
          <p:cNvSpPr txBox="1"/>
          <p:nvPr/>
        </p:nvSpPr>
        <p:spPr>
          <a:xfrm>
            <a:off x="5063756" y="711537"/>
            <a:ext cx="3260523" cy="1569660"/>
          </a:xfrm>
          <a:prstGeom prst="rect">
            <a:avLst/>
          </a:prstGeom>
          <a:noFill/>
        </p:spPr>
        <p:txBody>
          <a:bodyPr wrap="square" rtlCol="0">
            <a:spAutoFit/>
          </a:bodyPr>
          <a:lstStyle/>
          <a:p>
            <a:r>
              <a:rPr lang="en-US" sz="2400" dirty="0" smtClean="0"/>
              <a:t>Plates are pushed aside as convection currents diverge; magma rises to crust</a:t>
            </a:r>
            <a:endParaRPr lang="en-US" sz="2400" b="1" dirty="0">
              <a:solidFill>
                <a:srgbClr val="04516D"/>
              </a:solidFill>
            </a:endParaRPr>
          </a:p>
        </p:txBody>
      </p:sp>
      <p:pic>
        <p:nvPicPr>
          <p:cNvPr id="8" name="Picture 7"/>
          <p:cNvPicPr>
            <a:picLocks noChangeAspect="1"/>
          </p:cNvPicPr>
          <p:nvPr/>
        </p:nvPicPr>
        <p:blipFill>
          <a:blip r:embed="rId2"/>
          <a:stretch>
            <a:fillRect/>
          </a:stretch>
        </p:blipFill>
        <p:spPr>
          <a:xfrm>
            <a:off x="2812292" y="2912533"/>
            <a:ext cx="5826952" cy="1879662"/>
          </a:xfrm>
          <a:prstGeom prst="rect">
            <a:avLst/>
          </a:prstGeom>
        </p:spPr>
      </p:pic>
      <p:pic>
        <p:nvPicPr>
          <p:cNvPr id="9" name="Picture 8"/>
          <p:cNvPicPr>
            <a:picLocks noChangeAspect="1"/>
          </p:cNvPicPr>
          <p:nvPr/>
        </p:nvPicPr>
        <p:blipFill>
          <a:blip r:embed="rId3"/>
          <a:stretch>
            <a:fillRect/>
          </a:stretch>
        </p:blipFill>
        <p:spPr>
          <a:xfrm>
            <a:off x="491067" y="482937"/>
            <a:ext cx="4459609" cy="2109923"/>
          </a:xfrm>
          <a:prstGeom prst="rect">
            <a:avLst/>
          </a:prstGeom>
        </p:spPr>
      </p:pic>
      <p:sp>
        <p:nvSpPr>
          <p:cNvPr id="10" name="TextBox 9"/>
          <p:cNvSpPr txBox="1"/>
          <p:nvPr/>
        </p:nvSpPr>
        <p:spPr>
          <a:xfrm>
            <a:off x="491067" y="3157434"/>
            <a:ext cx="2321225" cy="461665"/>
          </a:xfrm>
          <a:prstGeom prst="rect">
            <a:avLst/>
          </a:prstGeom>
          <a:noFill/>
        </p:spPr>
        <p:txBody>
          <a:bodyPr wrap="square" rtlCol="0">
            <a:spAutoFit/>
          </a:bodyPr>
          <a:lstStyle/>
          <a:p>
            <a:r>
              <a:rPr lang="en-US" sz="2400" dirty="0" smtClean="0"/>
              <a:t>Creates </a:t>
            </a:r>
            <a:r>
              <a:rPr lang="en-US" sz="2400" b="1" dirty="0" smtClean="0">
                <a:solidFill>
                  <a:schemeClr val="accent3">
                    <a:lumMod val="50000"/>
                  </a:schemeClr>
                </a:solidFill>
              </a:rPr>
              <a:t>ridges</a:t>
            </a:r>
            <a:endParaRPr lang="en-US" sz="2400" dirty="0"/>
          </a:p>
        </p:txBody>
      </p:sp>
      <p:sp>
        <p:nvSpPr>
          <p:cNvPr id="11" name="TextBox 10"/>
          <p:cNvSpPr txBox="1"/>
          <p:nvPr/>
        </p:nvSpPr>
        <p:spPr>
          <a:xfrm rot="21232115">
            <a:off x="4256922" y="3372879"/>
            <a:ext cx="3696614" cy="400110"/>
          </a:xfrm>
          <a:prstGeom prst="rect">
            <a:avLst/>
          </a:prstGeom>
          <a:noFill/>
        </p:spPr>
        <p:txBody>
          <a:bodyPr wrap="none" rtlCol="0">
            <a:spAutoFit/>
          </a:bodyPr>
          <a:lstStyle/>
          <a:p>
            <a:r>
              <a:rPr lang="en-US" sz="2000" b="1" i="1" dirty="0" smtClean="0">
                <a:solidFill>
                  <a:srgbClr val="FFFFFF"/>
                </a:solidFill>
              </a:rPr>
              <a:t>ridge                                     ridge</a:t>
            </a:r>
            <a:endParaRPr lang="en-US" sz="2000" b="1" i="1" dirty="0">
              <a:solidFill>
                <a:srgbClr val="FFFFFF"/>
              </a:solidFill>
            </a:endParaRPr>
          </a:p>
        </p:txBody>
      </p:sp>
      <p:sp>
        <p:nvSpPr>
          <p:cNvPr id="12" name="TextBox 11"/>
          <p:cNvSpPr txBox="1"/>
          <p:nvPr/>
        </p:nvSpPr>
        <p:spPr>
          <a:xfrm rot="19424050">
            <a:off x="5588667" y="3127252"/>
            <a:ext cx="1209580" cy="400110"/>
          </a:xfrm>
          <a:prstGeom prst="rect">
            <a:avLst/>
          </a:prstGeom>
          <a:noFill/>
        </p:spPr>
        <p:txBody>
          <a:bodyPr wrap="none" rtlCol="0">
            <a:spAutoFit/>
          </a:bodyPr>
          <a:lstStyle/>
          <a:p>
            <a:r>
              <a:rPr lang="en-US" sz="2000" b="1" i="1" dirty="0" smtClean="0">
                <a:solidFill>
                  <a:schemeClr val="bg1"/>
                </a:solidFill>
              </a:rPr>
              <a:t>rift valley</a:t>
            </a:r>
            <a:endParaRPr lang="en-US" sz="2000" b="1" i="1" dirty="0">
              <a:solidFill>
                <a:schemeClr val="bg1"/>
              </a:solidFill>
            </a:endParaRPr>
          </a:p>
        </p:txBody>
      </p:sp>
      <p:sp>
        <p:nvSpPr>
          <p:cNvPr id="13" name="TextBox 12"/>
          <p:cNvSpPr txBox="1"/>
          <p:nvPr/>
        </p:nvSpPr>
        <p:spPr>
          <a:xfrm>
            <a:off x="524933" y="3572934"/>
            <a:ext cx="2069797" cy="461665"/>
          </a:xfrm>
          <a:prstGeom prst="rect">
            <a:avLst/>
          </a:prstGeom>
          <a:noFill/>
        </p:spPr>
        <p:txBody>
          <a:bodyPr wrap="none" rtlCol="0">
            <a:spAutoFit/>
          </a:bodyPr>
          <a:lstStyle/>
          <a:p>
            <a:r>
              <a:rPr lang="en-US" sz="2400" b="1" dirty="0" smtClean="0"/>
              <a:t>and</a:t>
            </a:r>
            <a:r>
              <a:rPr lang="en-US" sz="2400" b="1" dirty="0" smtClean="0">
                <a:solidFill>
                  <a:schemeClr val="accent3">
                    <a:lumMod val="50000"/>
                  </a:schemeClr>
                </a:solidFill>
              </a:rPr>
              <a:t> rift valleys </a:t>
            </a:r>
            <a:endParaRPr lang="en-US" sz="2400" dirty="0"/>
          </a:p>
        </p:txBody>
      </p:sp>
      <p:sp>
        <p:nvSpPr>
          <p:cNvPr id="14" name="TextBox 13"/>
          <p:cNvSpPr txBox="1"/>
          <p:nvPr/>
        </p:nvSpPr>
        <p:spPr>
          <a:xfrm>
            <a:off x="212734" y="5206144"/>
            <a:ext cx="1163788" cy="369332"/>
          </a:xfrm>
          <a:prstGeom prst="rect">
            <a:avLst/>
          </a:prstGeom>
          <a:noFill/>
        </p:spPr>
        <p:txBody>
          <a:bodyPr wrap="none" rtlCol="0">
            <a:spAutoFit/>
          </a:bodyPr>
          <a:lstStyle/>
          <a:p>
            <a:r>
              <a:rPr lang="en-US" dirty="0" smtClean="0">
                <a:hlinkClick r:id="rId4"/>
              </a:rPr>
              <a:t>animation</a:t>
            </a:r>
            <a:endParaRPr lang="en-US" dirty="0"/>
          </a:p>
        </p:txBody>
      </p:sp>
      <p:sp>
        <p:nvSpPr>
          <p:cNvPr id="2" name="TextBox 1"/>
          <p:cNvSpPr txBox="1"/>
          <p:nvPr/>
        </p:nvSpPr>
        <p:spPr>
          <a:xfrm>
            <a:off x="1612900" y="203200"/>
            <a:ext cx="2299803" cy="369332"/>
          </a:xfrm>
          <a:prstGeom prst="rect">
            <a:avLst/>
          </a:prstGeom>
          <a:noFill/>
        </p:spPr>
        <p:txBody>
          <a:bodyPr wrap="none" rtlCol="0">
            <a:spAutoFit/>
          </a:bodyPr>
          <a:lstStyle/>
          <a:p>
            <a:r>
              <a:rPr lang="en-US" dirty="0"/>
              <a:t>r</a:t>
            </a:r>
            <a:r>
              <a:rPr lang="en-US" dirty="0" smtClean="0"/>
              <a:t>idge       rift        ridge</a:t>
            </a:r>
            <a:endParaRPr lang="en-US" dirty="0"/>
          </a:p>
        </p:txBody>
      </p:sp>
    </p:spTree>
    <p:extLst>
      <p:ext uri="{BB962C8B-B14F-4D97-AF65-F5344CB8AC3E}">
        <p14:creationId xmlns:p14="http://schemas.microsoft.com/office/powerpoint/2010/main" val="30384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3245" y="457543"/>
            <a:ext cx="3195969" cy="4494684"/>
          </a:xfrm>
          <a:prstGeom prst="rect">
            <a:avLst/>
          </a:prstGeom>
        </p:spPr>
      </p:pic>
      <p:sp>
        <p:nvSpPr>
          <p:cNvPr id="4" name="TextBox 3"/>
          <p:cNvSpPr txBox="1"/>
          <p:nvPr/>
        </p:nvSpPr>
        <p:spPr>
          <a:xfrm rot="19110645">
            <a:off x="1639152" y="2658533"/>
            <a:ext cx="1131289" cy="461665"/>
          </a:xfrm>
          <a:prstGeom prst="rect">
            <a:avLst/>
          </a:prstGeom>
          <a:noFill/>
        </p:spPr>
        <p:txBody>
          <a:bodyPr wrap="none" rtlCol="0">
            <a:spAutoFit/>
          </a:bodyPr>
          <a:lstStyle/>
          <a:p>
            <a:r>
              <a:rPr lang="en-US" sz="2400" b="1" dirty="0" smtClean="0">
                <a:solidFill>
                  <a:schemeClr val="bg1"/>
                </a:solidFill>
              </a:rPr>
              <a:t>Iceland</a:t>
            </a:r>
            <a:endParaRPr lang="en-US" sz="2400" b="1" dirty="0">
              <a:solidFill>
                <a:schemeClr val="bg1"/>
              </a:solidFill>
            </a:endParaRPr>
          </a:p>
        </p:txBody>
      </p:sp>
      <p:pic>
        <p:nvPicPr>
          <p:cNvPr id="6" name="Picture 5"/>
          <p:cNvPicPr>
            <a:picLocks noChangeAspect="1"/>
          </p:cNvPicPr>
          <p:nvPr/>
        </p:nvPicPr>
        <p:blipFill>
          <a:blip r:embed="rId3"/>
          <a:stretch>
            <a:fillRect/>
          </a:stretch>
        </p:blipFill>
        <p:spPr>
          <a:xfrm>
            <a:off x="3871536" y="457543"/>
            <a:ext cx="3111500" cy="3302000"/>
          </a:xfrm>
          <a:prstGeom prst="rect">
            <a:avLst/>
          </a:prstGeom>
        </p:spPr>
      </p:pic>
      <p:pic>
        <p:nvPicPr>
          <p:cNvPr id="7" name="Picture 6"/>
          <p:cNvPicPr>
            <a:picLocks noChangeAspect="1"/>
          </p:cNvPicPr>
          <p:nvPr/>
        </p:nvPicPr>
        <p:blipFill>
          <a:blip r:embed="rId4"/>
          <a:stretch>
            <a:fillRect/>
          </a:stretch>
        </p:blipFill>
        <p:spPr>
          <a:xfrm>
            <a:off x="3871536" y="3940192"/>
            <a:ext cx="4020781" cy="2621549"/>
          </a:xfrm>
          <a:prstGeom prst="rect">
            <a:avLst/>
          </a:prstGeom>
        </p:spPr>
      </p:pic>
      <p:sp>
        <p:nvSpPr>
          <p:cNvPr id="8" name="TextBox 7"/>
          <p:cNvSpPr txBox="1"/>
          <p:nvPr/>
        </p:nvSpPr>
        <p:spPr>
          <a:xfrm>
            <a:off x="5135186" y="5725124"/>
            <a:ext cx="2951333" cy="707886"/>
          </a:xfrm>
          <a:prstGeom prst="rect">
            <a:avLst/>
          </a:prstGeom>
          <a:noFill/>
        </p:spPr>
        <p:txBody>
          <a:bodyPr wrap="square" rtlCol="0">
            <a:spAutoFit/>
          </a:bodyPr>
          <a:lstStyle/>
          <a:p>
            <a:r>
              <a:rPr lang="en-US" sz="2000" dirty="0" smtClean="0">
                <a:solidFill>
                  <a:srgbClr val="FFFFFF"/>
                </a:solidFill>
              </a:rPr>
              <a:t>Ethiopia </a:t>
            </a:r>
          </a:p>
          <a:p>
            <a:r>
              <a:rPr lang="en-US" sz="2000" dirty="0" smtClean="0">
                <a:solidFill>
                  <a:srgbClr val="FFFFFF"/>
                </a:solidFill>
              </a:rPr>
              <a:t> East African rift valley</a:t>
            </a:r>
            <a:endParaRPr lang="en-US" sz="2000" dirty="0">
              <a:solidFill>
                <a:srgbClr val="FFFFFF"/>
              </a:solidFill>
            </a:endParaRPr>
          </a:p>
        </p:txBody>
      </p:sp>
      <p:sp>
        <p:nvSpPr>
          <p:cNvPr id="9" name="TextBox 8"/>
          <p:cNvSpPr txBox="1"/>
          <p:nvPr/>
        </p:nvSpPr>
        <p:spPr>
          <a:xfrm>
            <a:off x="7141053" y="924524"/>
            <a:ext cx="1832655" cy="2308324"/>
          </a:xfrm>
          <a:prstGeom prst="rect">
            <a:avLst/>
          </a:prstGeom>
          <a:noFill/>
        </p:spPr>
        <p:txBody>
          <a:bodyPr wrap="square" rtlCol="0">
            <a:spAutoFit/>
          </a:bodyPr>
          <a:lstStyle/>
          <a:p>
            <a:r>
              <a:rPr lang="en-US" sz="2400" b="1" dirty="0" smtClean="0"/>
              <a:t>Basaltic magma surfaces at these boundaries;</a:t>
            </a:r>
          </a:p>
          <a:p>
            <a:r>
              <a:rPr lang="en-US" sz="2400" b="1" dirty="0" smtClean="0"/>
              <a:t>volcanism </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5295900"/>
            <a:ext cx="5499100" cy="1200328"/>
          </a:xfrm>
          <a:prstGeom prst="rect">
            <a:avLst/>
          </a:prstGeom>
          <a:noFill/>
        </p:spPr>
        <p:txBody>
          <a:bodyPr wrap="square" rtlCol="0">
            <a:spAutoFit/>
          </a:bodyPr>
          <a:lstStyle/>
          <a:p>
            <a:r>
              <a:rPr lang="en-US" sz="2400" b="1" dirty="0" smtClean="0"/>
              <a:t>Sea Floor Spreading</a:t>
            </a:r>
            <a:r>
              <a:rPr lang="en-US" sz="2400" dirty="0" smtClean="0"/>
              <a:t> also contains a record of the shifts of the Earths </a:t>
            </a:r>
            <a:r>
              <a:rPr lang="en-US" sz="2400" b="1" dirty="0" smtClean="0"/>
              <a:t>magnetic field. </a:t>
            </a:r>
            <a:endParaRPr lang="en-US" sz="2400" b="1" dirty="0"/>
          </a:p>
        </p:txBody>
      </p:sp>
      <p:pic>
        <p:nvPicPr>
          <p:cNvPr id="4" name="Picture 3" descr="99282-004-BFFCEE9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431800"/>
            <a:ext cx="5156200" cy="4419600"/>
          </a:xfrm>
          <a:prstGeom prst="rect">
            <a:avLst/>
          </a:prstGeom>
        </p:spPr>
      </p:pic>
    </p:spTree>
    <p:extLst>
      <p:ext uri="{BB962C8B-B14F-4D97-AF65-F5344CB8AC3E}">
        <p14:creationId xmlns:p14="http://schemas.microsoft.com/office/powerpoint/2010/main" val="2608752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2273" y="5697572"/>
            <a:ext cx="4527313" cy="523220"/>
          </a:xfrm>
          <a:prstGeom prst="rect">
            <a:avLst/>
          </a:prstGeom>
          <a:noFill/>
        </p:spPr>
        <p:txBody>
          <a:bodyPr wrap="none" rtlCol="0">
            <a:spAutoFit/>
          </a:bodyPr>
          <a:lstStyle/>
          <a:p>
            <a:r>
              <a:rPr lang="en-US" sz="2800" b="1" i="1" cap="all" dirty="0" smtClean="0"/>
              <a:t>Convergent boundaries</a:t>
            </a:r>
            <a:endParaRPr lang="en-US" sz="2800" b="1" i="1" cap="all" dirty="0"/>
          </a:p>
        </p:txBody>
      </p:sp>
      <p:sp>
        <p:nvSpPr>
          <p:cNvPr id="5" name="TextBox 4"/>
          <p:cNvSpPr txBox="1"/>
          <p:nvPr/>
        </p:nvSpPr>
        <p:spPr>
          <a:xfrm>
            <a:off x="773507" y="856742"/>
            <a:ext cx="3551578" cy="461665"/>
          </a:xfrm>
          <a:prstGeom prst="rect">
            <a:avLst/>
          </a:prstGeom>
          <a:noFill/>
        </p:spPr>
        <p:txBody>
          <a:bodyPr wrap="square" rtlCol="0">
            <a:spAutoFit/>
          </a:bodyPr>
          <a:lstStyle/>
          <a:p>
            <a:r>
              <a:rPr lang="en-US" sz="2400" b="1" dirty="0" smtClean="0">
                <a:solidFill>
                  <a:schemeClr val="accent3">
                    <a:lumMod val="50000"/>
                  </a:schemeClr>
                </a:solidFill>
              </a:rPr>
              <a:t>Continent–to-Continent </a:t>
            </a:r>
          </a:p>
        </p:txBody>
      </p:sp>
      <p:sp>
        <p:nvSpPr>
          <p:cNvPr id="6" name="TextBox 5"/>
          <p:cNvSpPr txBox="1"/>
          <p:nvPr/>
        </p:nvSpPr>
        <p:spPr>
          <a:xfrm>
            <a:off x="5120458" y="603088"/>
            <a:ext cx="3556240" cy="1200328"/>
          </a:xfrm>
          <a:prstGeom prst="rect">
            <a:avLst/>
          </a:prstGeom>
          <a:noFill/>
        </p:spPr>
        <p:txBody>
          <a:bodyPr wrap="square" rtlCol="0">
            <a:spAutoFit/>
          </a:bodyPr>
          <a:lstStyle/>
          <a:p>
            <a:r>
              <a:rPr lang="en-US" sz="2400" dirty="0" smtClean="0"/>
              <a:t>Creates mountains as plates fold and crumple;</a:t>
            </a:r>
          </a:p>
          <a:p>
            <a:r>
              <a:rPr lang="en-US" sz="2400" dirty="0" smtClean="0"/>
              <a:t>No volcanism </a:t>
            </a:r>
            <a:endParaRPr lang="en-US" dirty="0"/>
          </a:p>
        </p:txBody>
      </p:sp>
      <p:pic>
        <p:nvPicPr>
          <p:cNvPr id="7" name="Picture 6"/>
          <p:cNvPicPr>
            <a:picLocks noChangeAspect="1"/>
          </p:cNvPicPr>
          <p:nvPr/>
        </p:nvPicPr>
        <p:blipFill>
          <a:blip r:embed="rId3"/>
          <a:stretch>
            <a:fillRect/>
          </a:stretch>
        </p:blipFill>
        <p:spPr>
          <a:xfrm>
            <a:off x="447098" y="1780072"/>
            <a:ext cx="7950200" cy="3009900"/>
          </a:xfrm>
          <a:prstGeom prst="rect">
            <a:avLst/>
          </a:prstGeom>
        </p:spPr>
      </p:pic>
      <p:sp>
        <p:nvSpPr>
          <p:cNvPr id="8" name="TextBox 7"/>
          <p:cNvSpPr txBox="1"/>
          <p:nvPr/>
        </p:nvSpPr>
        <p:spPr>
          <a:xfrm>
            <a:off x="2834330" y="1410740"/>
            <a:ext cx="1475885" cy="369332"/>
          </a:xfrm>
          <a:prstGeom prst="rect">
            <a:avLst/>
          </a:prstGeom>
          <a:noFill/>
        </p:spPr>
        <p:txBody>
          <a:bodyPr wrap="none" rtlCol="0">
            <a:spAutoFit/>
          </a:bodyPr>
          <a:lstStyle/>
          <a:p>
            <a:r>
              <a:rPr lang="en-US" dirty="0" smtClean="0"/>
              <a:t>metamorphic</a:t>
            </a:r>
            <a:endParaRPr lang="en-US" dirty="0"/>
          </a:p>
        </p:txBody>
      </p:sp>
    </p:spTree>
    <p:extLst>
      <p:ext uri="{BB962C8B-B14F-4D97-AF65-F5344CB8AC3E}">
        <p14:creationId xmlns:p14="http://schemas.microsoft.com/office/powerpoint/2010/main" val="423968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453" y="2658533"/>
            <a:ext cx="649837" cy="677108"/>
          </a:xfrm>
          <a:prstGeom prst="rect">
            <a:avLst/>
          </a:prstGeom>
          <a:noFill/>
        </p:spPr>
        <p:txBody>
          <a:bodyPr wrap="none" rtlCol="0">
            <a:spAutoFit/>
          </a:bodyPr>
          <a:lstStyle/>
          <a:p>
            <a:r>
              <a:rPr lang="en-US" sz="2000" dirty="0" smtClean="0">
                <a:solidFill>
                  <a:srgbClr val="FFFFFF"/>
                </a:solidFill>
              </a:rPr>
              <a:t>Alps</a:t>
            </a:r>
          </a:p>
          <a:p>
            <a:endParaRPr lang="en-US" dirty="0"/>
          </a:p>
        </p:txBody>
      </p:sp>
      <p:pic>
        <p:nvPicPr>
          <p:cNvPr id="8" name="Picture 7"/>
          <p:cNvPicPr>
            <a:picLocks noChangeAspect="1"/>
          </p:cNvPicPr>
          <p:nvPr/>
        </p:nvPicPr>
        <p:blipFill>
          <a:blip r:embed="rId2"/>
          <a:stretch>
            <a:fillRect/>
          </a:stretch>
        </p:blipFill>
        <p:spPr>
          <a:xfrm>
            <a:off x="445346" y="180657"/>
            <a:ext cx="4629531" cy="2477876"/>
          </a:xfrm>
          <a:prstGeom prst="rect">
            <a:avLst/>
          </a:prstGeom>
        </p:spPr>
      </p:pic>
      <p:pic>
        <p:nvPicPr>
          <p:cNvPr id="9" name="Picture 8"/>
          <p:cNvPicPr>
            <a:picLocks noChangeAspect="1"/>
          </p:cNvPicPr>
          <p:nvPr/>
        </p:nvPicPr>
        <p:blipFill>
          <a:blip r:embed="rId3"/>
          <a:stretch>
            <a:fillRect/>
          </a:stretch>
        </p:blipFill>
        <p:spPr>
          <a:xfrm>
            <a:off x="445346" y="2873084"/>
            <a:ext cx="4523897" cy="2532534"/>
          </a:xfrm>
          <a:prstGeom prst="rect">
            <a:avLst/>
          </a:prstGeom>
        </p:spPr>
      </p:pic>
      <p:pic>
        <p:nvPicPr>
          <p:cNvPr id="10" name="Picture 9"/>
          <p:cNvPicPr>
            <a:picLocks noChangeAspect="1"/>
          </p:cNvPicPr>
          <p:nvPr/>
        </p:nvPicPr>
        <p:blipFill>
          <a:blip r:embed="rId4"/>
          <a:stretch>
            <a:fillRect/>
          </a:stretch>
        </p:blipFill>
        <p:spPr>
          <a:xfrm>
            <a:off x="5233193" y="2873084"/>
            <a:ext cx="3196194" cy="2061253"/>
          </a:xfrm>
          <a:prstGeom prst="rect">
            <a:avLst/>
          </a:prstGeom>
        </p:spPr>
      </p:pic>
      <p:sp>
        <p:nvSpPr>
          <p:cNvPr id="11" name="TextBox 10"/>
          <p:cNvSpPr txBox="1"/>
          <p:nvPr/>
        </p:nvSpPr>
        <p:spPr>
          <a:xfrm>
            <a:off x="5074877" y="5191067"/>
            <a:ext cx="1146468" cy="461665"/>
          </a:xfrm>
          <a:prstGeom prst="rect">
            <a:avLst/>
          </a:prstGeom>
          <a:noFill/>
        </p:spPr>
        <p:txBody>
          <a:bodyPr wrap="none" rtlCol="0">
            <a:spAutoFit/>
          </a:bodyPr>
          <a:lstStyle/>
          <a:p>
            <a:r>
              <a:rPr lang="en-US" sz="2400" b="1" dirty="0" smtClean="0"/>
              <a:t>Folding</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389" y="453420"/>
            <a:ext cx="5809064" cy="4066345"/>
          </a:xfrm>
          <a:prstGeom prst="rect">
            <a:avLst/>
          </a:prstGeom>
        </p:spPr>
      </p:pic>
      <p:pic>
        <p:nvPicPr>
          <p:cNvPr id="5" name="Picture 4"/>
          <p:cNvPicPr>
            <a:picLocks noChangeAspect="1"/>
          </p:cNvPicPr>
          <p:nvPr/>
        </p:nvPicPr>
        <p:blipFill>
          <a:blip r:embed="rId3"/>
          <a:stretch>
            <a:fillRect/>
          </a:stretch>
        </p:blipFill>
        <p:spPr>
          <a:xfrm>
            <a:off x="4064001" y="1814331"/>
            <a:ext cx="4622800" cy="3609636"/>
          </a:xfrm>
          <a:prstGeom prst="rect">
            <a:avLst/>
          </a:prstGeom>
        </p:spPr>
      </p:pic>
      <p:sp>
        <p:nvSpPr>
          <p:cNvPr id="6" name="TextBox 5"/>
          <p:cNvSpPr txBox="1"/>
          <p:nvPr/>
        </p:nvSpPr>
        <p:spPr>
          <a:xfrm>
            <a:off x="3469314" y="1149866"/>
            <a:ext cx="1524275" cy="461665"/>
          </a:xfrm>
          <a:prstGeom prst="rect">
            <a:avLst/>
          </a:prstGeom>
          <a:noFill/>
        </p:spPr>
        <p:txBody>
          <a:bodyPr wrap="none" rtlCol="0">
            <a:spAutoFit/>
          </a:bodyPr>
          <a:lstStyle/>
          <a:p>
            <a:r>
              <a:rPr lang="en-US" sz="2400" b="1" dirty="0" smtClean="0"/>
              <a:t>Himalayas</a:t>
            </a:r>
            <a:endParaRPr lang="en-US" sz="2400" b="1" dirty="0"/>
          </a:p>
        </p:txBody>
      </p:sp>
      <p:sp>
        <p:nvSpPr>
          <p:cNvPr id="7" name="TextBox 6"/>
          <p:cNvSpPr txBox="1"/>
          <p:nvPr/>
        </p:nvSpPr>
        <p:spPr>
          <a:xfrm>
            <a:off x="6016353" y="1844469"/>
            <a:ext cx="740307" cy="830997"/>
          </a:xfrm>
          <a:prstGeom prst="rect">
            <a:avLst/>
          </a:prstGeom>
          <a:noFill/>
        </p:spPr>
        <p:txBody>
          <a:bodyPr wrap="none" rtlCol="0">
            <a:spAutoFit/>
          </a:bodyPr>
          <a:lstStyle/>
          <a:p>
            <a:r>
              <a:rPr lang="en-US" sz="2400" b="1" dirty="0" smtClean="0"/>
              <a:t>Alps</a:t>
            </a:r>
          </a:p>
          <a:p>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3448" y="5575476"/>
            <a:ext cx="4527313" cy="523220"/>
          </a:xfrm>
          <a:prstGeom prst="rect">
            <a:avLst/>
          </a:prstGeom>
          <a:noFill/>
        </p:spPr>
        <p:txBody>
          <a:bodyPr wrap="none" rtlCol="0">
            <a:spAutoFit/>
          </a:bodyPr>
          <a:lstStyle/>
          <a:p>
            <a:r>
              <a:rPr lang="en-US" sz="2800" b="1" i="1" cap="all" dirty="0" smtClean="0"/>
              <a:t>Convergent boundaries</a:t>
            </a:r>
            <a:endParaRPr lang="en-US" sz="2800" b="1" i="1" cap="all" dirty="0"/>
          </a:p>
        </p:txBody>
      </p:sp>
      <p:sp>
        <p:nvSpPr>
          <p:cNvPr id="5" name="TextBox 4"/>
          <p:cNvSpPr txBox="1"/>
          <p:nvPr/>
        </p:nvSpPr>
        <p:spPr>
          <a:xfrm>
            <a:off x="728218" y="684145"/>
            <a:ext cx="3576782" cy="461665"/>
          </a:xfrm>
          <a:prstGeom prst="rect">
            <a:avLst/>
          </a:prstGeom>
          <a:noFill/>
        </p:spPr>
        <p:txBody>
          <a:bodyPr wrap="square" rtlCol="0">
            <a:spAutoFit/>
          </a:bodyPr>
          <a:lstStyle/>
          <a:p>
            <a:r>
              <a:rPr lang="en-US" sz="2400" b="1" dirty="0" smtClean="0">
                <a:solidFill>
                  <a:srgbClr val="04516D"/>
                </a:solidFill>
              </a:rPr>
              <a:t>Continent–to-Oceanic</a:t>
            </a:r>
          </a:p>
        </p:txBody>
      </p:sp>
      <p:sp>
        <p:nvSpPr>
          <p:cNvPr id="6" name="TextBox 5"/>
          <p:cNvSpPr txBox="1"/>
          <p:nvPr/>
        </p:nvSpPr>
        <p:spPr>
          <a:xfrm>
            <a:off x="3893448" y="477226"/>
            <a:ext cx="4940517" cy="830997"/>
          </a:xfrm>
          <a:prstGeom prst="rect">
            <a:avLst/>
          </a:prstGeom>
          <a:noFill/>
        </p:spPr>
        <p:txBody>
          <a:bodyPr wrap="square" rtlCol="0">
            <a:spAutoFit/>
          </a:bodyPr>
          <a:lstStyle/>
          <a:p>
            <a:r>
              <a:rPr lang="en-US" sz="2400" dirty="0" smtClean="0"/>
              <a:t>Oceanic plates dive beneath continental in </a:t>
            </a:r>
            <a:r>
              <a:rPr lang="en-US" sz="2400" b="1" dirty="0" err="1" smtClean="0">
                <a:solidFill>
                  <a:srgbClr val="04516D"/>
                </a:solidFill>
              </a:rPr>
              <a:t>subduction</a:t>
            </a:r>
            <a:endParaRPr lang="en-US" sz="2400" b="1" dirty="0">
              <a:solidFill>
                <a:srgbClr val="04516D"/>
              </a:solidFill>
            </a:endParaRPr>
          </a:p>
        </p:txBody>
      </p:sp>
      <p:pic>
        <p:nvPicPr>
          <p:cNvPr id="2" name="Picture 1"/>
          <p:cNvPicPr>
            <a:picLocks noChangeAspect="1"/>
          </p:cNvPicPr>
          <p:nvPr/>
        </p:nvPicPr>
        <p:blipFill>
          <a:blip r:embed="rId3"/>
          <a:stretch>
            <a:fillRect/>
          </a:stretch>
        </p:blipFill>
        <p:spPr>
          <a:xfrm>
            <a:off x="385318" y="1697107"/>
            <a:ext cx="5958979" cy="2985684"/>
          </a:xfrm>
          <a:prstGeom prst="rect">
            <a:avLst/>
          </a:prstGeom>
          <a:solidFill>
            <a:srgbClr val="EC858D"/>
          </a:solidFill>
        </p:spPr>
      </p:pic>
      <p:sp>
        <p:nvSpPr>
          <p:cNvPr id="8" name="Rectangle 7"/>
          <p:cNvSpPr/>
          <p:nvPr/>
        </p:nvSpPr>
        <p:spPr>
          <a:xfrm flipV="1">
            <a:off x="3034943" y="2049728"/>
            <a:ext cx="1270057" cy="527853"/>
          </a:xfrm>
          <a:prstGeom prst="rect">
            <a:avLst/>
          </a:prstGeom>
          <a:solidFill>
            <a:srgbClr val="9FC2FF"/>
          </a:solidFill>
          <a:ln>
            <a:solidFill>
              <a:srgbClr val="9AB9E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300150" y="2128213"/>
            <a:ext cx="809198" cy="369332"/>
          </a:xfrm>
          <a:prstGeom prst="rect">
            <a:avLst/>
          </a:prstGeom>
          <a:noFill/>
        </p:spPr>
        <p:txBody>
          <a:bodyPr wrap="none" rtlCol="0">
            <a:spAutoFit/>
          </a:bodyPr>
          <a:lstStyle/>
          <a:p>
            <a:r>
              <a:rPr lang="en-US" dirty="0" smtClean="0"/>
              <a:t>trench</a:t>
            </a:r>
            <a:endParaRPr lang="en-US" dirty="0"/>
          </a:p>
        </p:txBody>
      </p:sp>
      <p:sp>
        <p:nvSpPr>
          <p:cNvPr id="10" name="TextBox 9"/>
          <p:cNvSpPr txBox="1"/>
          <p:nvPr/>
        </p:nvSpPr>
        <p:spPr>
          <a:xfrm>
            <a:off x="3550548" y="4189854"/>
            <a:ext cx="1279404" cy="369332"/>
          </a:xfrm>
          <a:prstGeom prst="rect">
            <a:avLst/>
          </a:prstGeom>
          <a:noFill/>
        </p:spPr>
        <p:txBody>
          <a:bodyPr wrap="none" rtlCol="0">
            <a:spAutoFit/>
          </a:bodyPr>
          <a:lstStyle/>
          <a:p>
            <a:r>
              <a:rPr lang="en-US" dirty="0" err="1" smtClean="0"/>
              <a:t>subduction</a:t>
            </a:r>
            <a:endParaRPr lang="en-US" dirty="0"/>
          </a:p>
        </p:txBody>
      </p:sp>
      <p:sp>
        <p:nvSpPr>
          <p:cNvPr id="11" name="TextBox 10"/>
          <p:cNvSpPr txBox="1"/>
          <p:nvPr/>
        </p:nvSpPr>
        <p:spPr>
          <a:xfrm>
            <a:off x="6512267" y="1943085"/>
            <a:ext cx="2321698" cy="2246769"/>
          </a:xfrm>
          <a:prstGeom prst="rect">
            <a:avLst/>
          </a:prstGeom>
          <a:noFill/>
        </p:spPr>
        <p:txBody>
          <a:bodyPr wrap="square" rtlCol="0">
            <a:spAutoFit/>
          </a:bodyPr>
          <a:lstStyle/>
          <a:p>
            <a:r>
              <a:rPr lang="en-US" sz="2000" dirty="0" smtClean="0"/>
              <a:t>heat and pressure as the plate </a:t>
            </a:r>
            <a:r>
              <a:rPr lang="en-US" sz="2000" dirty="0" err="1" smtClean="0"/>
              <a:t>subducts</a:t>
            </a:r>
            <a:r>
              <a:rPr lang="en-US" sz="2000" dirty="0" smtClean="0"/>
              <a:t>,  + water lowers the melting temp of the mantle, produces magma; </a:t>
            </a:r>
          </a:p>
          <a:p>
            <a:r>
              <a:rPr lang="en-US" sz="2000" dirty="0" smtClean="0"/>
              <a:t>volcanism</a:t>
            </a:r>
            <a:endParaRPr lang="en-US" sz="2000" dirty="0"/>
          </a:p>
        </p:txBody>
      </p:sp>
      <p:cxnSp>
        <p:nvCxnSpPr>
          <p:cNvPr id="13" name="Straight Arrow Connector 12"/>
          <p:cNvCxnSpPr/>
          <p:nvPr/>
        </p:nvCxnSpPr>
        <p:spPr>
          <a:xfrm rot="16200000" flipH="1">
            <a:off x="3738504" y="2621875"/>
            <a:ext cx="389463" cy="8247"/>
          </a:xfrm>
          <a:prstGeom prst="straightConnector1">
            <a:avLst/>
          </a:prstGeom>
          <a:ln w="38100" cap="flat" cmpd="sng" algn="ctr">
            <a:solidFill>
              <a:schemeClr val="bg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4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4430" y="337730"/>
            <a:ext cx="4730498" cy="4858349"/>
          </a:xfrm>
          <a:prstGeom prst="rect">
            <a:avLst/>
          </a:prstGeom>
        </p:spPr>
      </p:pic>
      <p:pic>
        <p:nvPicPr>
          <p:cNvPr id="4" name="Picture 3"/>
          <p:cNvPicPr>
            <a:picLocks noChangeAspect="1"/>
          </p:cNvPicPr>
          <p:nvPr/>
        </p:nvPicPr>
        <p:blipFill>
          <a:blip r:embed="rId3"/>
          <a:stretch>
            <a:fillRect/>
          </a:stretch>
        </p:blipFill>
        <p:spPr>
          <a:xfrm>
            <a:off x="4215369" y="2985684"/>
            <a:ext cx="4714080" cy="3268429"/>
          </a:xfrm>
          <a:prstGeom prst="rect">
            <a:avLst/>
          </a:prstGeom>
        </p:spPr>
      </p:pic>
      <p:sp>
        <p:nvSpPr>
          <p:cNvPr id="5" name="TextBox 4"/>
          <p:cNvSpPr txBox="1"/>
          <p:nvPr/>
        </p:nvSpPr>
        <p:spPr>
          <a:xfrm rot="20063035">
            <a:off x="5878747" y="4736359"/>
            <a:ext cx="3117413" cy="400110"/>
          </a:xfrm>
          <a:prstGeom prst="rect">
            <a:avLst/>
          </a:prstGeom>
          <a:noFill/>
        </p:spPr>
        <p:txBody>
          <a:bodyPr wrap="square" rtlCol="0">
            <a:spAutoFit/>
          </a:bodyPr>
          <a:lstStyle/>
          <a:p>
            <a:r>
              <a:rPr lang="en-US" sz="2000" dirty="0" smtClean="0">
                <a:solidFill>
                  <a:srgbClr val="FFFFFF"/>
                </a:solidFill>
              </a:rPr>
              <a:t>Aleutian trench</a:t>
            </a:r>
            <a:endParaRPr lang="en-US" sz="2000" dirty="0">
              <a:solidFill>
                <a:srgbClr val="FFFFFF"/>
              </a:solidFill>
            </a:endParaRPr>
          </a:p>
        </p:txBody>
      </p:sp>
      <p:sp>
        <p:nvSpPr>
          <p:cNvPr id="6" name="TextBox 5"/>
          <p:cNvSpPr txBox="1"/>
          <p:nvPr/>
        </p:nvSpPr>
        <p:spPr>
          <a:xfrm rot="17270523">
            <a:off x="1214825" y="3450988"/>
            <a:ext cx="3117413" cy="400110"/>
          </a:xfrm>
          <a:prstGeom prst="rect">
            <a:avLst/>
          </a:prstGeom>
          <a:noFill/>
        </p:spPr>
        <p:txBody>
          <a:bodyPr wrap="square" rtlCol="0">
            <a:spAutoFit/>
          </a:bodyPr>
          <a:lstStyle/>
          <a:p>
            <a:r>
              <a:rPr lang="en-US" sz="2000" dirty="0" smtClean="0">
                <a:solidFill>
                  <a:srgbClr val="FFFFFF"/>
                </a:solidFill>
              </a:rPr>
              <a:t>Peru-Chile trench</a:t>
            </a:r>
            <a:endParaRPr lang="en-US" sz="2000" dirty="0">
              <a:solidFill>
                <a:srgbClr val="FFFFFF"/>
              </a:solidFill>
            </a:endParaRPr>
          </a:p>
        </p:txBody>
      </p:sp>
      <p:sp>
        <p:nvSpPr>
          <p:cNvPr id="7" name="TextBox 6"/>
          <p:cNvSpPr txBox="1"/>
          <p:nvPr/>
        </p:nvSpPr>
        <p:spPr>
          <a:xfrm>
            <a:off x="1385517" y="2106007"/>
            <a:ext cx="3648956" cy="369332"/>
          </a:xfrm>
          <a:prstGeom prst="rect">
            <a:avLst/>
          </a:prstGeom>
          <a:noFill/>
        </p:spPr>
        <p:txBody>
          <a:bodyPr wrap="none" rtlCol="0">
            <a:spAutoFit/>
          </a:bodyPr>
          <a:lstStyle/>
          <a:p>
            <a:r>
              <a:rPr lang="en-US" dirty="0" smtClean="0">
                <a:solidFill>
                  <a:schemeClr val="bg1"/>
                </a:solidFill>
              </a:rPr>
              <a:t>Pacific ocean             South America</a:t>
            </a:r>
            <a:endParaRPr lang="en-US" dirty="0">
              <a:solidFill>
                <a:schemeClr val="bg1"/>
              </a:solidFill>
            </a:endParaRPr>
          </a:p>
        </p:txBody>
      </p:sp>
      <p:sp>
        <p:nvSpPr>
          <p:cNvPr id="8" name="TextBox 7"/>
          <p:cNvSpPr txBox="1"/>
          <p:nvPr/>
        </p:nvSpPr>
        <p:spPr>
          <a:xfrm>
            <a:off x="7190508" y="2374376"/>
            <a:ext cx="1491527" cy="3416320"/>
          </a:xfrm>
          <a:prstGeom prst="rect">
            <a:avLst/>
          </a:prstGeom>
          <a:noFill/>
        </p:spPr>
        <p:txBody>
          <a:bodyPr wrap="none" rtlCol="0">
            <a:spAutoFit/>
          </a:bodyPr>
          <a:lstStyle/>
          <a:p>
            <a:endParaRPr lang="en-US" dirty="0" smtClean="0"/>
          </a:p>
          <a:p>
            <a:r>
              <a:rPr lang="en-US" dirty="0" smtClean="0"/>
              <a:t>Alaska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solidFill>
                  <a:srgbClr val="FFFFFF"/>
                </a:solidFill>
              </a:rPr>
              <a:t>Pacific ocean</a:t>
            </a:r>
            <a:endParaRPr lang="en-US" dirty="0">
              <a:solidFill>
                <a:srgbClr val="FFFFFF"/>
              </a:solidFill>
            </a:endParaRPr>
          </a:p>
        </p:txBody>
      </p:sp>
      <p:sp>
        <p:nvSpPr>
          <p:cNvPr id="10" name="TextBox 9"/>
          <p:cNvSpPr txBox="1"/>
          <p:nvPr/>
        </p:nvSpPr>
        <p:spPr>
          <a:xfrm>
            <a:off x="5888447" y="610333"/>
            <a:ext cx="1549422" cy="523220"/>
          </a:xfrm>
          <a:prstGeom prst="rect">
            <a:avLst/>
          </a:prstGeom>
          <a:noFill/>
        </p:spPr>
        <p:txBody>
          <a:bodyPr wrap="none" rtlCol="0">
            <a:spAutoFit/>
          </a:bodyPr>
          <a:lstStyle/>
          <a:p>
            <a:r>
              <a:rPr lang="en-US" sz="2800" dirty="0" smtClean="0"/>
              <a:t>Trenches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2337</TotalTime>
  <Words>293</Words>
  <Application>Microsoft Office PowerPoint</Application>
  <PresentationFormat>On-screen Show (4:3)</PresentationFormat>
  <Paragraphs>58</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Shannan Johnson</cp:lastModifiedBy>
  <cp:revision>162</cp:revision>
  <dcterms:created xsi:type="dcterms:W3CDTF">2016-02-12T23:41:56Z</dcterms:created>
  <dcterms:modified xsi:type="dcterms:W3CDTF">2018-04-12T18:20:46Z</dcterms:modified>
</cp:coreProperties>
</file>